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5" r:id="rId9"/>
    <p:sldId id="266" r:id="rId10"/>
    <p:sldId id="267" r:id="rId11"/>
    <p:sldId id="268" r:id="rId12"/>
    <p:sldId id="263" r:id="rId13"/>
    <p:sldId id="270" r:id="rId14"/>
    <p:sldId id="271" r:id="rId15"/>
    <p:sldId id="272" r:id="rId16"/>
    <p:sldId id="278" r:id="rId17"/>
    <p:sldId id="279" r:id="rId18"/>
    <p:sldId id="280" r:id="rId19"/>
    <p:sldId id="281" r:id="rId20"/>
    <p:sldId id="273" r:id="rId21"/>
    <p:sldId id="274" r:id="rId22"/>
    <p:sldId id="275" r:id="rId23"/>
    <p:sldId id="276" r:id="rId24"/>
    <p:sldId id="277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60ECF-D624-4265-BBA4-D0F74C28C89B}" type="datetimeFigureOut">
              <a:rPr lang="tr-TR" smtClean="0"/>
              <a:t>12.11.2016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0BDEA-2CC6-4A9C-9BCF-08FC0C7DEBD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685800"/>
            <a:ext cx="8077200" cy="9144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F6BAA-A84D-48FC-A3D6-057BB362D1D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oleObject" Target="../embeddings/oleObject2.bin"/><Relationship Id="rId7" Type="http://schemas.openxmlformats.org/officeDocument/2006/relationships/hyperlink" Target="http://images.google.com.tr/imgres?imgurl=http://www.prohijyen.com.tr/urun/FOAMDISPENSER01.jpg&amp;imgrefurl=http://www.prohijyen.com.tr/urun.asp&amp;usg=__XPSaAmFf3EKowRAQKee--NN2a0g=&amp;h=1393&amp;w=837&amp;sz=73&amp;hl=tr&amp;start=5&amp;um=1&amp;tbnid=N9u80y3E54RASM:&amp;tbnh=150&amp;tbnw=90&amp;prev=/images?q%3Del%2Bsabunu%26hl%3Dtr%26rlz%3D1T4GZEZ_trTR283TR284%26um%3D1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8.jpeg"/><Relationship Id="rId4" Type="http://schemas.openxmlformats.org/officeDocument/2006/relationships/image" Target="../media/image5.wmf"/><Relationship Id="rId9" Type="http://schemas.openxmlformats.org/officeDocument/2006/relationships/hyperlink" Target="http://images.google.com.tr/imgres?imgurl=http://www.remras.com/images/fts10.jpg&amp;imgrefurl=http://www.remras.com/index.php?osCsid%3Db72ce06fa6b6e8b272bf60e49200b257&amp;usg=__rFX_Cf4jYSA4X50wjbFzN9j_xZM=&amp;h=231&amp;w=202&amp;sz=20&amp;hl=tr&amp;start=6&amp;um=1&amp;tbnid=hAWktuq5sm55ZM:&amp;tbnh=108&amp;tbnw=94&amp;prev=/images?q%3Dka%C4%9F%C4%B1t%2Bhavlu%26hl%3Dtr%26rlz%3D1T4GZEZ_trTR283TR284%26um%3D1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google.com.tr/imgres?imgurl=http://www.arimetal.com/product/200.jpg&amp;imgrefurl=http://www.arimetal.com/index.php?page%3Dproduct%26catid%3D15&amp;usg=__gyyNo2eAcqSZp5kRI_ouwZcsFTM=&amp;h=538&amp;w=394&amp;sz=35&amp;hl=tr&amp;start=13&amp;um=1&amp;tbnid=L3s7Pgja_rPjLM:&amp;tbnh=132&amp;tbnw=97&amp;prev=/images?q%3Dpedall%C4%B1%2B%C3%A7%C3%B6p%2Bkovas%C4%B1%26hl%3Dtr%26rlz%3D1T4GZEZ_trTR283TR284%26um%3D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hyperlink" Target="http://images.google.com.tr/imgres?imgurl=http://www.bertagrp.com/images/copkovas%C4%B1_dosyalar/23.jpg&amp;imgrefurl=http://www.bertagrp.com/cop_kovasi.htm&amp;usg=__XCBTrDYFFS2iHw7LLxEJ_lYg92Q=&amp;h=392&amp;w=260&amp;sz=36&amp;hl=tr&amp;start=37&amp;um=1&amp;tbnid=PJS64GghcjmdbM:&amp;tbnh=123&amp;tbnw=82&amp;prev=/images?q%3Dhijyen%2B%C3%A7%C3%B6p%26ndsp%3D20%26hl%3Dtr%26rlz%3D1T4GZEZ_trTR283TR284%26sa%3DN%26start%3D20%26um%3D1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r/imgres?imgurl=http://www.kuantum.info/resimler/yapiskanbant4.jpg&amp;imgrefurl=http://www.bursamarket.com/shop/kuantum-sinek-oeldurucu-yapykan-levha-30x60-cm.html&amp;usg=__blNFV2cko55QFS9OVvPXai5iwHI=&amp;h=1536&amp;w=2048&amp;sz=388&amp;hl=tr&amp;start=10&amp;um=1&amp;tbnid=KJI-N7S6oIoDlM:&amp;tbnh=113&amp;tbnw=150&amp;prev=/images?q%3Dsinek%2B%C3%B6ld%C3%BCr%C3%BCc%C3%BC%2Byap%C4%B1%C5%9Fkan%26hl%3Dtr%26rlz%3D1T4GZEZ_trTR283TR284%26um%3D1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hyperlink" Target="http://images.google.com.tr/imgres?imgurl=http://www.canhavalandirma.com/upload/240320074.jpg&amp;imgrefurl=http://www.canhavalandirma.com/hizmet_detay.asp?ID%3D18%26stit%3DHAVALANDIRMA%20TES%C4%B0SATLARI&amp;usg=__IPHDcCKP6vUt3tJKeYMKZqJUJt4=&amp;h=450&amp;w=600&amp;sz=139&amp;hl=tr&amp;start=39&amp;um=1&amp;tbnid=i3-yX8m9zrg_JM:&amp;tbnh=101&amp;tbnw=135&amp;prev=/images?q%3Dhavaland%C4%B1rma%26ndsp%3D20%26hl%3Dtr%26rlz%3D1T4GZEZ_trTR283TR284%26sa%3DN%26start%3D20%26um%3D1" TargetMode="Externa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.tr/imgres?imgurl=http://www.durancelik.com/cliparts/products/big/225.jpg&amp;imgrefurl=http://www.durancelik.com/turkish/urun.php?id%3D225&amp;usg=__r0a4L0kMqjvgUUnAPqvstXjBroQ=&amp;h=220&amp;w=310&amp;sz=7&amp;hl=tr&amp;start=3&amp;um=1&amp;tbnid=9voeuJQukxfueM:&amp;tbnh=83&amp;tbnw=117&amp;prev=/images?q%3Dkesme%2Bblo%C4%9Fu%26hl%3Dtr%26rlz%3D1T4GZEZ_trTR283TR284%26um%3D1" TargetMode="External"/><Relationship Id="rId3" Type="http://schemas.openxmlformats.org/officeDocument/2006/relationships/image" Target="../media/image19.png"/><Relationship Id="rId7" Type="http://schemas.openxmlformats.org/officeDocument/2006/relationships/image" Target="../media/image21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google.com.tr/imgres?imgurl=http://www.unoendustriyel.com/unoendustriyel/uno_resimler/sogutma/buzdolabi/tezgahtip_buzdalabi_5.jpg&amp;imgrefurl=http://www.unoendustriyel.com/tezgahtipidolaplar.htm&amp;usg=__LMm_gyaJ72DLUzOfK7bQpV9axYc=&amp;h=194&amp;w=300&amp;sz=40&amp;hl=tr&amp;start=10&amp;um=1&amp;tbnid=Awu2LEkZGe_k0M:&amp;tbnh=75&amp;tbnw=116&amp;prev=/images?q%3Dpaslanmaz%2B%C3%A7elik%2Btezgah%26hl%3Dtr%26rlz%3D1T4GZEZ_trTR283TR284%26um%3D1" TargetMode="External"/><Relationship Id="rId5" Type="http://schemas.openxmlformats.org/officeDocument/2006/relationships/image" Target="../media/image20.jpeg"/><Relationship Id="rId4" Type="http://schemas.openxmlformats.org/officeDocument/2006/relationships/hyperlink" Target="http://images.google.com.tr/imgres?imgurl=http://www.akyildiztarim.com/img/urn/hamur_karma_b.JPG&amp;imgrefurl=http://www.akyildiztarim.com/Hamur-Karma-Makinasi.htm&amp;usg=__qbLlfG89MV-rVH29xeYYwcSIL-Y=&amp;h=500&amp;w=500&amp;sz=63&amp;hl=tr&amp;start=1&amp;um=1&amp;tbnid=AXNRiSxMKlJX5M:&amp;tbnh=130&amp;tbnw=130&amp;prev=/images?q%3Dhamur%2Bkarma%2Bmakinas%C4%B1%26hl%3Dtr%26rlz%3D1T4GZEZ_trTR283TR284%26sa%3DN%26um%3D1" TargetMode="External"/><Relationship Id="rId9" Type="http://schemas.openxmlformats.org/officeDocument/2006/relationships/image" Target="../media/image22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1470025"/>
          </a:xfrm>
        </p:spPr>
        <p:txBody>
          <a:bodyPr/>
          <a:lstStyle/>
          <a:p>
            <a:r>
              <a:rPr lang="tr-TR" dirty="0"/>
              <a:t>HİJYEN EĞİTİMİ 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2013 YILI TEMMUZ AYINDA ÇIKAN HİJYEN EĞİTİMİ YÖNETMELİĞİ KAPSAMINDA EĞİTİMLER VERİLMEKTEDİR.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tr-TR" altLang="tr-TR" sz="2800" dirty="0">
                <a:solidFill>
                  <a:schemeClr val="tx2"/>
                </a:solidFill>
              </a:rPr>
              <a:t>Eller yıkanırken ;</a:t>
            </a:r>
          </a:p>
          <a:p>
            <a:pPr eaLnBrk="1" hangingPunct="1"/>
            <a:r>
              <a:rPr lang="tr-TR" altLang="tr-TR" sz="2800" dirty="0"/>
              <a:t>Yeterli su ve sabun kullanılmalı, </a:t>
            </a:r>
          </a:p>
          <a:p>
            <a:pPr eaLnBrk="1" hangingPunct="1"/>
            <a:r>
              <a:rPr lang="tr-TR" altLang="tr-TR" sz="2800" dirty="0"/>
              <a:t>Eller en az on saniye iyice ovuşturulmalı, parmak araları ovulmalı, </a:t>
            </a:r>
          </a:p>
          <a:p>
            <a:pPr eaLnBrk="1" hangingPunct="1"/>
            <a:r>
              <a:rPr lang="tr-TR" altLang="tr-TR" sz="2800" dirty="0"/>
              <a:t>Tırnak altları iyice temizlenmelidir. </a:t>
            </a:r>
          </a:p>
          <a:p>
            <a:pPr eaLnBrk="1" hangingPunct="1"/>
            <a:r>
              <a:rPr lang="tr-TR" altLang="tr-TR" sz="2800" dirty="0"/>
              <a:t>Yüzük ve takılar mutlaka çıkartılmalı, </a:t>
            </a:r>
          </a:p>
          <a:p>
            <a:pPr eaLnBrk="1" hangingPunct="1"/>
            <a:r>
              <a:rPr lang="tr-TR" altLang="tr-TR" sz="2800" dirty="0"/>
              <a:t>Sıvı sabun kullanılmalı, </a:t>
            </a:r>
          </a:p>
          <a:p>
            <a:pPr eaLnBrk="1" hangingPunct="1"/>
            <a:r>
              <a:rPr lang="tr-TR" altLang="tr-TR" sz="2800" dirty="0"/>
              <a:t>Sabun temizliğine mutlaka dikkat edilmeli,</a:t>
            </a:r>
          </a:p>
          <a:p>
            <a:pPr eaLnBrk="1" hangingPunct="1"/>
            <a:r>
              <a:rPr lang="tr-TR" altLang="tr-TR" sz="2800" dirty="0"/>
              <a:t>Eller durulandıktan sonra kağıt havlu kullanılmalıdır.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0" name="Picture 2" descr="8_15_2011-6-58-29-PM12924169683244849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0034" y="357166"/>
            <a:ext cx="8215370" cy="628654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2800" dirty="0"/>
              <a:t>Saçımız kaşındı, saçımıza dokunduk, ellerimizi yıkamalıyız.(hepimizin saçında bir sürü bakteri var)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/>
              <a:t>Burnumuz – kulağımız kaşındı dokunduk, hemen ellerimizi yıkamalıyız.(hepimizin burnunda-kulağında bir sürü bakteri var)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/>
              <a:t>Telefonla konuştuk,telefonumuza dokunduk hemen ellerimizi yıkamalıyız.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/>
              <a:t>Paraya dokunduk , hemen ellerimizi yıkamalıyız.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/>
              <a:t>Tırnaklarımızı düzenli olarak kesmeliyiz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/>
              <a:t>Düzenli olarak banyo yamalıyız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/>
              <a:t>Düzenli olarak çamaşırlarımızı, kıyafetlerimizi değiştirmeliyiz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/>
              <a:t>Temiz-ütülü kıyafetler giymeliyiz.</a:t>
            </a:r>
            <a:br>
              <a:rPr lang="tr-TR" sz="2800" dirty="0"/>
            </a:br>
            <a:br>
              <a:rPr lang="tr-TR" sz="2800" dirty="0"/>
            </a:br>
            <a:br>
              <a:rPr lang="tr-TR" sz="2800" dirty="0"/>
            </a:br>
            <a:r>
              <a:rPr lang="tr-TR" altLang="tr-TR" sz="2800" dirty="0"/>
              <a:t>.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0034" y="357166"/>
            <a:ext cx="8215370" cy="628654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2800" dirty="0"/>
              <a:t>İş kıyafeti ve Normal kıyafetimizi ayırmalıyız.</a:t>
            </a:r>
          </a:p>
          <a:p>
            <a:pPr>
              <a:buFont typeface="Wingdings" pitchFamily="2" charset="2"/>
              <a:buChar char="Ø"/>
            </a:pPr>
            <a:endParaRPr lang="tr-TR" sz="2800" dirty="0"/>
          </a:p>
          <a:p>
            <a:pPr>
              <a:buFont typeface="Wingdings" pitchFamily="2" charset="2"/>
              <a:buChar char="Ø"/>
            </a:pPr>
            <a:r>
              <a:rPr lang="tr-TR" sz="2800" dirty="0"/>
              <a:t>Normal kıyafetimizle iş yerinde çalışmamalıyız.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/>
              <a:t>İş kıyafetimizle de iş yeri dışına çıkmamalıyız.</a:t>
            </a:r>
          </a:p>
          <a:p>
            <a:pPr>
              <a:buFont typeface="Wingdings" pitchFamily="2" charset="2"/>
              <a:buChar char="Ø"/>
            </a:pPr>
            <a:endParaRPr lang="tr-TR" sz="2800" dirty="0"/>
          </a:p>
          <a:p>
            <a:pPr>
              <a:buFont typeface="Wingdings" pitchFamily="2" charset="2"/>
              <a:buChar char="Ø"/>
            </a:pPr>
            <a:r>
              <a:rPr lang="tr-TR" sz="2400" dirty="0"/>
              <a:t>Çalışma ortamında gerekiyorsa maske ve bone kullanmalıyız.</a:t>
            </a:r>
            <a:br>
              <a:rPr lang="tr-TR" sz="2400" dirty="0"/>
            </a:br>
            <a:br>
              <a:rPr lang="tr-TR" sz="2400" dirty="0"/>
            </a:br>
            <a:r>
              <a:rPr lang="tr-TR" altLang="tr-TR" sz="2400" dirty="0"/>
              <a:t>.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0034" y="357166"/>
            <a:ext cx="8215370" cy="6286544"/>
          </a:xfrm>
        </p:spPr>
        <p:txBody>
          <a:bodyPr>
            <a:noAutofit/>
          </a:bodyPr>
          <a:lstStyle/>
          <a:p>
            <a:pPr>
              <a:buNone/>
            </a:pPr>
            <a:endParaRPr lang="tr-TR" sz="3600" dirty="0"/>
          </a:p>
          <a:p>
            <a:pPr>
              <a:buFont typeface="Wingdings" pitchFamily="2" charset="2"/>
              <a:buChar char="Ø"/>
            </a:pPr>
            <a:r>
              <a:rPr lang="tr-TR" sz="3600" dirty="0">
                <a:solidFill>
                  <a:srgbClr val="FF0000"/>
                </a:solidFill>
              </a:rPr>
              <a:t>KİŞİSEL HİJYEN KURALLARINA UYARSAK ;</a:t>
            </a:r>
          </a:p>
          <a:p>
            <a:pPr lvl="1">
              <a:buFont typeface="Wingdings" pitchFamily="2" charset="2"/>
              <a:buChar char="Ø"/>
            </a:pPr>
            <a:endParaRPr lang="tr-TR" sz="36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tr-TR" sz="3600" dirty="0">
                <a:solidFill>
                  <a:srgbClr val="FF0000"/>
                </a:solidFill>
              </a:rPr>
              <a:t>HASTA OLMAYIZ, HASTALIK BULAŞTIRMAYIZ…</a:t>
            </a:r>
          </a:p>
          <a:p>
            <a:pPr lvl="1">
              <a:buNone/>
            </a:pPr>
            <a:endParaRPr lang="tr-TR" sz="36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tr-TR" sz="3600" dirty="0">
                <a:solidFill>
                  <a:srgbClr val="FF0000"/>
                </a:solidFill>
              </a:rPr>
              <a:t>SEVİLEN , SAYILAN  BİREYLER OLURUZ.</a:t>
            </a:r>
            <a:endParaRPr lang="tr-TR" sz="3600" dirty="0"/>
          </a:p>
          <a:p>
            <a:pPr>
              <a:buNone/>
            </a:pPr>
            <a:br>
              <a:rPr lang="tr-TR" sz="3600" dirty="0"/>
            </a:br>
            <a:br>
              <a:rPr lang="tr-TR" sz="3600" dirty="0"/>
            </a:br>
            <a:r>
              <a:rPr lang="tr-TR" altLang="tr-TR" sz="3600" dirty="0"/>
              <a:t>.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0034" y="357166"/>
            <a:ext cx="8215370" cy="62865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3600" dirty="0"/>
              <a:t>***BULUNULAN ORTAMIN TEMİZLİĞİ</a:t>
            </a:r>
          </a:p>
          <a:p>
            <a:pPr>
              <a:buNone/>
            </a:pPr>
            <a:endParaRPr lang="tr-TR" sz="3600" dirty="0"/>
          </a:p>
          <a:p>
            <a:pPr>
              <a:buNone/>
            </a:pPr>
            <a:r>
              <a:rPr lang="tr-TR" altLang="en-US" sz="2800" dirty="0">
                <a:latin typeface="Cambria" pitchFamily="18" charset="0"/>
              </a:rPr>
              <a:t>    Çalıştığınız işyerinde  hijyen kurallarını uygularsanız, hem müşterinin sağlığını hem de kendi sağlığınızı koruyabilir ve işyerinizin güvenliği konusunda itibarı arttırabilirsiniz</a:t>
            </a:r>
            <a:r>
              <a:rPr lang="tr-TR" altLang="en-US" sz="2800" dirty="0"/>
              <a:t>.</a:t>
            </a:r>
            <a:r>
              <a:rPr lang="tr-TR" sz="2800" dirty="0"/>
              <a:t>    </a:t>
            </a:r>
          </a:p>
          <a:p>
            <a:pPr>
              <a:buNone/>
            </a:pPr>
            <a:endParaRPr lang="tr-TR" sz="2800" dirty="0"/>
          </a:p>
          <a:p>
            <a:pPr>
              <a:buNone/>
            </a:pPr>
            <a:r>
              <a:rPr lang="tr-TR" sz="2800" dirty="0"/>
              <a:t>    Yaşadığımız , çalıştığımız ortamı düzenli olarak temizlemeliyiz, havalandırmalıyız…</a:t>
            </a:r>
          </a:p>
          <a:p>
            <a:pPr>
              <a:buNone/>
            </a:pPr>
            <a:endParaRPr lang="tr-TR" sz="2800" dirty="0"/>
          </a:p>
          <a:p>
            <a:pPr>
              <a:buNone/>
            </a:pPr>
            <a:r>
              <a:rPr lang="tr-TR" sz="2800" dirty="0"/>
              <a:t>	Bakterilerin , mikroorganizmaların oluşmasını engellemeliyiz.</a:t>
            </a:r>
          </a:p>
          <a:p>
            <a:pPr>
              <a:buNone/>
            </a:pPr>
            <a:endParaRPr lang="tr-TR" sz="2800" dirty="0"/>
          </a:p>
          <a:p>
            <a:pPr>
              <a:buNone/>
            </a:pPr>
            <a:r>
              <a:rPr lang="tr-TR" sz="2800" dirty="0"/>
              <a:t>	</a:t>
            </a:r>
            <a:br>
              <a:rPr lang="tr-TR" dirty="0"/>
            </a:br>
            <a:br>
              <a:rPr lang="tr-TR" dirty="0"/>
            </a:br>
            <a:r>
              <a:rPr lang="tr-TR" altLang="tr-TR" dirty="0"/>
              <a:t>.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8401080" cy="44958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altLang="en-US" dirty="0">
                <a:latin typeface="Cambria" pitchFamily="18" charset="0"/>
              </a:rPr>
              <a:t>Tavan, zemin, pencere ve duvarlarda delik, çatlak, kırık, leke ve gereksiz  malzemeler olmamalıdır.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altLang="en-US" dirty="0">
                <a:latin typeface="Cambria" pitchFamily="18" charset="0"/>
              </a:rPr>
              <a:t>Tavanda su yoğunlaşması ve damlacıklar oluşmamalıdır.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altLang="en-US" dirty="0">
                <a:latin typeface="Cambria" pitchFamily="18" charset="0"/>
              </a:rPr>
              <a:t>Zeminde su birikmesi olmamalıdır.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altLang="en-US" dirty="0">
                <a:latin typeface="Cambria" pitchFamily="18" charset="0"/>
              </a:rPr>
              <a:t>Zemin-duvar bağlantılarında kir maddeleri olmamalıdır</a:t>
            </a:r>
          </a:p>
          <a:p>
            <a:endParaRPr lang="tr-TR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2"/>
          <p:cNvSpPr txBox="1">
            <a:spLocks noChangeArrowheads="1"/>
          </p:cNvSpPr>
          <p:nvPr/>
        </p:nvSpPr>
        <p:spPr bwMode="auto">
          <a:xfrm>
            <a:off x="1003300" y="2636838"/>
            <a:ext cx="81407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>
            <a:spAutoFit/>
          </a:bodyPr>
          <a:lstStyle/>
          <a:p>
            <a:pPr>
              <a:spcBef>
                <a:spcPct val="50000"/>
              </a:spcBef>
            </a:pPr>
            <a:endParaRPr lang="tr-TR" altLang="en-US" sz="1600" b="1" baseline="0">
              <a:latin typeface="Arial" charset="0"/>
            </a:endParaRPr>
          </a:p>
        </p:txBody>
      </p:sp>
      <p:sp>
        <p:nvSpPr>
          <p:cNvPr id="3078" name="Line 4"/>
          <p:cNvSpPr>
            <a:spLocks noChangeShapeType="1"/>
          </p:cNvSpPr>
          <p:nvPr/>
        </p:nvSpPr>
        <p:spPr bwMode="auto">
          <a:xfrm flipH="1">
            <a:off x="0" y="-45718"/>
            <a:ext cx="9144000" cy="45719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graphicFrame>
        <p:nvGraphicFramePr>
          <p:cNvPr id="3074" name="Object 7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-214346" y="3143248"/>
          <a:ext cx="1990725" cy="180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r:id="rId3" imgW="3422002" imgH="3098304" progId="MS_ClipArt_Gallery.2">
                  <p:embed/>
                </p:oleObj>
              </mc:Choice>
              <mc:Fallback>
                <p:oleObj r:id="rId3" imgW="3422002" imgH="3098304" progId="MS_ClipArt_Gallery.2">
                  <p:embed/>
                  <p:pic>
                    <p:nvPicPr>
                      <p:cNvPr id="0" name="Object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14346" y="3143248"/>
                        <a:ext cx="1990725" cy="180181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9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14282" y="1000108"/>
          <a:ext cx="1266825" cy="158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r:id="rId5" imgW="1956219" imgH="2450909" progId="MS_ClipArt_Gallery.2">
                  <p:embed/>
                </p:oleObj>
              </mc:Choice>
              <mc:Fallback>
                <p:oleObj r:id="rId5" imgW="1956219" imgH="2450909" progId="MS_ClipArt_Gallery.2">
                  <p:embed/>
                  <p:pic>
                    <p:nvPicPr>
                      <p:cNvPr id="0" name="Object 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1000108"/>
                        <a:ext cx="1266825" cy="15875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6"/>
          <p:cNvSpPr>
            <a:spLocks noChangeArrowheads="1"/>
          </p:cNvSpPr>
          <p:nvPr/>
        </p:nvSpPr>
        <p:spPr bwMode="auto">
          <a:xfrm>
            <a:off x="1643042" y="0"/>
            <a:ext cx="6643733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altLang="en-US" sz="2800" dirty="0">
                <a:latin typeface="Cambria" pitchFamily="18" charset="0"/>
              </a:rPr>
              <a:t>Üretim yerine giriş çıkışlarda ayak dezenfeksiyon havuzu kullanılmalıdır.</a:t>
            </a:r>
          </a:p>
          <a:p>
            <a:pPr>
              <a:lnSpc>
                <a:spcPct val="150000"/>
              </a:lnSpc>
            </a:pPr>
            <a:endParaRPr lang="tr-TR" altLang="en-US" sz="2800" dirty="0">
              <a:latin typeface="Cambri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altLang="en-US" sz="2800" dirty="0">
                <a:latin typeface="Cambria" pitchFamily="18" charset="0"/>
              </a:rPr>
              <a:t>Üretim yerine hijyenik önlem almamış ziyaretçileri sokulmamalıdır.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tr-TR" altLang="en-US" sz="2800" dirty="0">
              <a:latin typeface="Cambri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altLang="en-US" sz="2800" dirty="0">
                <a:latin typeface="Cambria" pitchFamily="18" charset="0"/>
              </a:rPr>
              <a:t>Lavaboda sıcak su, sabun ve dezenfektan madde bulundurulmalıdır.</a:t>
            </a:r>
          </a:p>
          <a:p>
            <a:pPr>
              <a:lnSpc>
                <a:spcPct val="150000"/>
              </a:lnSpc>
            </a:pPr>
            <a:endParaRPr lang="tr-TR" altLang="en-US" sz="2800" dirty="0">
              <a:latin typeface="Cambri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altLang="en-US" sz="2800" dirty="0">
                <a:latin typeface="Cambria" pitchFamily="18" charset="0"/>
              </a:rPr>
              <a:t>Kağıt havlu kullanılmalıdır.</a:t>
            </a:r>
          </a:p>
          <a:p>
            <a:endParaRPr lang="tr-TR" altLang="en-US" sz="2800" dirty="0">
              <a:solidFill>
                <a:srgbClr val="FF0000"/>
              </a:solidFill>
              <a:latin typeface="Cambria" pitchFamily="18" charset="0"/>
            </a:endParaRPr>
          </a:p>
        </p:txBody>
      </p:sp>
      <p:pic>
        <p:nvPicPr>
          <p:cNvPr id="3081" name="Picture 12" descr="FOAMDISPENSER01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847012" y="642918"/>
            <a:ext cx="1296988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4" descr="fts10">
            <a:hlinkClick r:id="rId9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891463" y="4643446"/>
            <a:ext cx="1252537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ChangeArrowheads="1"/>
          </p:cNvSpPr>
          <p:nvPr/>
        </p:nvSpPr>
        <p:spPr bwMode="auto">
          <a:xfrm>
            <a:off x="0" y="1196975"/>
            <a:ext cx="9144000" cy="503238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tr-TR" altLang="en-US" sz="2400"/>
          </a:p>
        </p:txBody>
      </p:sp>
      <p:sp>
        <p:nvSpPr>
          <p:cNvPr id="43011" name="Line 4"/>
          <p:cNvSpPr>
            <a:spLocks noChangeShapeType="1"/>
          </p:cNvSpPr>
          <p:nvPr/>
        </p:nvSpPr>
        <p:spPr bwMode="auto">
          <a:xfrm flipH="1">
            <a:off x="0" y="1198563"/>
            <a:ext cx="9144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43013" name="Rectangle 7"/>
          <p:cNvSpPr>
            <a:spLocks noChangeArrowheads="1"/>
          </p:cNvSpPr>
          <p:nvPr/>
        </p:nvSpPr>
        <p:spPr bwMode="auto">
          <a:xfrm>
            <a:off x="2843213" y="1989138"/>
            <a:ext cx="4572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altLang="en-US" sz="2400" dirty="0">
              <a:latin typeface="Cambri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altLang="en-US" sz="2800" dirty="0">
                <a:latin typeface="Cambria" pitchFamily="18" charset="0"/>
              </a:rPr>
              <a:t> Dolan çöp kovalarının ağzı asla açık tutulmamalıdır ve en kısa zamanda üretim yerinden uzaklaştırılmalıdır.</a:t>
            </a:r>
          </a:p>
          <a:p>
            <a:endParaRPr lang="tr-TR" altLang="en-US" sz="2800" dirty="0">
              <a:solidFill>
                <a:srgbClr val="FF0000"/>
              </a:solidFill>
              <a:latin typeface="Cambria" pitchFamily="18" charset="0"/>
            </a:endParaRPr>
          </a:p>
        </p:txBody>
      </p:sp>
      <p:pic>
        <p:nvPicPr>
          <p:cNvPr id="43014" name="Picture 14" descr="200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643050"/>
            <a:ext cx="1746250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5" name="Picture 16" descr="23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8662" y="4214818"/>
            <a:ext cx="1392237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6" name="Picture 17"/>
          <p:cNvPicPr>
            <a:picLocks noChangeAspect="1" noChangeArrowheads="1"/>
          </p:cNvPicPr>
          <p:nvPr/>
        </p:nvPicPr>
        <p:blipFill>
          <a:blip r:embed="rId6"/>
          <a:srcRect t="452"/>
          <a:stretch>
            <a:fillRect/>
          </a:stretch>
        </p:blipFill>
        <p:spPr bwMode="auto">
          <a:xfrm>
            <a:off x="7072330" y="4857760"/>
            <a:ext cx="1766888" cy="1800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1003300" y="2636838"/>
            <a:ext cx="81407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>
            <a:spAutoFit/>
          </a:bodyPr>
          <a:lstStyle/>
          <a:p>
            <a:pPr>
              <a:spcBef>
                <a:spcPct val="50000"/>
              </a:spcBef>
            </a:pPr>
            <a:endParaRPr lang="tr-TR" altLang="en-US" sz="1600" b="1" baseline="0">
              <a:latin typeface="Arial" charset="0"/>
            </a:endParaRP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H="1" flipV="1">
            <a:off x="0" y="214290"/>
            <a:ext cx="9144000" cy="7143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1500166" y="642918"/>
            <a:ext cx="4979988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tr-TR" altLang="en-US" sz="2800" dirty="0">
                <a:latin typeface="Cambria" pitchFamily="18" charset="0"/>
              </a:rPr>
              <a:t>Havalandırma sistemi</a:t>
            </a:r>
            <a:r>
              <a:rPr lang="tr-TR" altLang="en-US" sz="2800" baseline="0" dirty="0">
                <a:latin typeface="Cambria" pitchFamily="18" charset="0"/>
              </a:rPr>
              <a:t> </a:t>
            </a:r>
            <a:r>
              <a:rPr lang="tr-TR" altLang="en-US" sz="2800" dirty="0">
                <a:latin typeface="Cambria" pitchFamily="18" charset="0"/>
              </a:rPr>
              <a:t>belli aralıklarla temizlenmelidir.</a:t>
            </a:r>
          </a:p>
          <a:p>
            <a:endParaRPr lang="tr-TR" altLang="en-US" sz="2800" dirty="0"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altLang="en-US" sz="2800" dirty="0">
                <a:latin typeface="Cambria" pitchFamily="18" charset="0"/>
              </a:rPr>
              <a:t>Ortamın havası rutubetli ve sıcak olmamalıdır.</a:t>
            </a:r>
          </a:p>
          <a:p>
            <a:endParaRPr lang="tr-TR" altLang="en-US" sz="2800" dirty="0"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altLang="en-US" sz="2800" dirty="0">
                <a:latin typeface="Cambria" pitchFamily="18" charset="0"/>
              </a:rPr>
              <a:t>Üretim artıkları için </a:t>
            </a:r>
            <a:r>
              <a:rPr lang="tr-TR" altLang="en-US" sz="2800" b="1" dirty="0">
                <a:latin typeface="Cambria" pitchFamily="18" charset="0"/>
              </a:rPr>
              <a:t>ağzı kapalı çöp kovaları</a:t>
            </a:r>
            <a:r>
              <a:rPr lang="tr-TR" altLang="en-US" sz="2800" dirty="0">
                <a:latin typeface="Cambria" pitchFamily="18" charset="0"/>
              </a:rPr>
              <a:t> kullanılmalıdır.</a:t>
            </a:r>
          </a:p>
          <a:p>
            <a:endParaRPr lang="tr-TR" altLang="en-US" sz="2800" dirty="0"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altLang="en-US" sz="2800" dirty="0">
                <a:latin typeface="Cambria" pitchFamily="18" charset="0"/>
              </a:rPr>
              <a:t>Bir işten başka bir işe geçişte mutlaka kullanılan</a:t>
            </a:r>
            <a:r>
              <a:rPr lang="tr-TR" altLang="en-US" sz="2800" baseline="0" dirty="0">
                <a:latin typeface="Cambria" pitchFamily="18" charset="0"/>
              </a:rPr>
              <a:t> </a:t>
            </a:r>
            <a:r>
              <a:rPr lang="tr-TR" altLang="en-US" sz="2800" dirty="0">
                <a:latin typeface="Cambria" pitchFamily="18" charset="0"/>
              </a:rPr>
              <a:t>ortamı ve eller</a:t>
            </a:r>
            <a:r>
              <a:rPr lang="tr-TR" altLang="en-US" sz="2800" baseline="0" dirty="0">
                <a:latin typeface="Cambria" pitchFamily="18" charset="0"/>
              </a:rPr>
              <a:t> </a:t>
            </a:r>
            <a:r>
              <a:rPr lang="tr-TR" altLang="en-US" sz="2800" dirty="0">
                <a:latin typeface="Cambria" pitchFamily="18" charset="0"/>
              </a:rPr>
              <a:t>temizlenmelidir.</a:t>
            </a:r>
          </a:p>
        </p:txBody>
      </p:sp>
      <p:pic>
        <p:nvPicPr>
          <p:cNvPr id="44039" name="Picture 7"/>
          <p:cNvPicPr>
            <a:picLocks noChangeAspect="1" noChangeArrowheads="1"/>
          </p:cNvPicPr>
          <p:nvPr/>
        </p:nvPicPr>
        <p:blipFill>
          <a:blip r:embed="rId2"/>
          <a:srcRect l="7144" b="6900"/>
          <a:stretch>
            <a:fillRect/>
          </a:stretch>
        </p:blipFill>
        <p:spPr bwMode="auto">
          <a:xfrm>
            <a:off x="0" y="2643182"/>
            <a:ext cx="1277938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4040" name="Picture 10" descr="yapiskanbant4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72225" y="4508500"/>
            <a:ext cx="229235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1" name="Picture 12" descr="240320074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72264" y="642918"/>
            <a:ext cx="230505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HİJYEN EĞİTİMİ PROGRAMI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/>
          <a:lstStyle/>
          <a:p>
            <a:endParaRPr lang="tr-TR" dirty="0"/>
          </a:p>
          <a:p>
            <a:r>
              <a:rPr lang="tr-TR" dirty="0"/>
              <a:t>KİŞİSEL HİJYEN VE ŞAHSİ TEMİZLİK</a:t>
            </a:r>
          </a:p>
          <a:p>
            <a:r>
              <a:rPr lang="tr-TR" dirty="0"/>
              <a:t>BULUNULAN ORTAMIN TEMİZLİĞİ</a:t>
            </a:r>
          </a:p>
          <a:p>
            <a:r>
              <a:rPr lang="tr-TR" dirty="0"/>
              <a:t>KULLANILAN ALET-EKİPMANLARI TEMİZLİĞİ</a:t>
            </a:r>
          </a:p>
          <a:p>
            <a:r>
              <a:rPr lang="tr-TR" dirty="0"/>
              <a:t>GIDALARIN SAKLAMA KOŞULLARI VE MUTFAK</a:t>
            </a:r>
          </a:p>
          <a:p>
            <a:r>
              <a:rPr lang="tr-TR" dirty="0"/>
              <a:t>ZEHİRLENMELER VE BULAŞICI HASTALIKLAR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85728"/>
            <a:ext cx="8077200" cy="1314472"/>
          </a:xfrm>
        </p:spPr>
        <p:txBody>
          <a:bodyPr>
            <a:normAutofit/>
          </a:bodyPr>
          <a:lstStyle/>
          <a:p>
            <a:r>
              <a:rPr lang="tr-TR" sz="3600" dirty="0"/>
              <a:t>Nemli ortamlar çok tehlikelidir, bakteriler dakikalar içinde hızla çoğalır.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14488"/>
            <a:ext cx="7921625" cy="4779962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85926"/>
            <a:ext cx="8280400" cy="465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73238"/>
            <a:ext cx="8001056" cy="465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TEMİZLİK VE DEZENFEKSİYON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8258204" cy="4495800"/>
          </a:xfrm>
        </p:spPr>
        <p:txBody>
          <a:bodyPr/>
          <a:lstStyle/>
          <a:p>
            <a:r>
              <a:rPr lang="tr-TR" dirty="0"/>
              <a:t>Temizlik ve Dezenfeksiyon farklı kavramlardır.</a:t>
            </a:r>
          </a:p>
          <a:p>
            <a:r>
              <a:rPr lang="tr-TR" dirty="0"/>
              <a:t>Örneğin bir masayı,sehpayı bir bezle sileriz,kirleri alırız. Orası temizdir, temiz gözükür. Ancak hijyenik değildir.</a:t>
            </a:r>
          </a:p>
          <a:p>
            <a:pPr>
              <a:buNone/>
            </a:pPr>
            <a:endParaRPr lang="tr-TR" dirty="0"/>
          </a:p>
          <a:p>
            <a:r>
              <a:rPr lang="tr-TR" dirty="0"/>
              <a:t>Kimyasallar, dezenfektanlar kullanılırsa hijyenik olur.Dezenfeksiyon , temizlikten sonra bakterileri yok etmek için yapılan işlemdir.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28596" y="1500174"/>
            <a:ext cx="8258204" cy="4614874"/>
          </a:xfrm>
        </p:spPr>
        <p:txBody>
          <a:bodyPr>
            <a:normAutofit/>
          </a:bodyPr>
          <a:lstStyle/>
          <a:p>
            <a:r>
              <a:rPr lang="tr-TR" dirty="0"/>
              <a:t>Kullandığımız alet-ekipman ve malzemeleri temizlemezsek her yere ve her şeye bakteri-mikroorganizma bulaştırırız.</a:t>
            </a:r>
          </a:p>
          <a:p>
            <a:endParaRPr lang="tr-TR" dirty="0"/>
          </a:p>
          <a:p>
            <a:r>
              <a:rPr lang="tr-TR" dirty="0"/>
              <a:t>Kullanılan bütün malzemeler iş bitiminde temizlenmelidir.</a:t>
            </a:r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142844" y="285728"/>
            <a:ext cx="8572560" cy="914400"/>
          </a:xfrm>
        </p:spPr>
        <p:txBody>
          <a:bodyPr>
            <a:normAutofit fontScale="90000"/>
          </a:bodyPr>
          <a:lstStyle/>
          <a:p>
            <a:r>
              <a:rPr lang="tr-TR" dirty="0"/>
              <a:t>KULLANILAN MALZEMELERİN TEMİZLİĞİ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003300" y="2636838"/>
            <a:ext cx="81407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>
            <a:spAutoFit/>
          </a:bodyPr>
          <a:lstStyle/>
          <a:p>
            <a:pPr>
              <a:spcBef>
                <a:spcPct val="50000"/>
              </a:spcBef>
            </a:pPr>
            <a:endParaRPr lang="tr-TR" altLang="en-US" sz="1600" b="1" baseline="0">
              <a:latin typeface="Arial" charset="0"/>
            </a:endParaRPr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 flipH="1">
            <a:off x="0" y="55579"/>
            <a:ext cx="9144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1714480" y="0"/>
            <a:ext cx="535785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altLang="en-US" sz="2600" dirty="0">
                <a:latin typeface="Cambria" pitchFamily="18" charset="0"/>
              </a:rPr>
              <a:t>Ahşap malzemeler kullanılmamalıdır.</a:t>
            </a:r>
          </a:p>
          <a:p>
            <a:pPr>
              <a:lnSpc>
                <a:spcPct val="150000"/>
              </a:lnSpc>
            </a:pPr>
            <a:endParaRPr lang="tr-TR" altLang="en-US" sz="2600" dirty="0">
              <a:latin typeface="Cambri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altLang="en-US" sz="2600" dirty="0">
                <a:latin typeface="Cambria" pitchFamily="18" charset="0"/>
              </a:rPr>
              <a:t>Çalışma öncesi gıda ile temas eden alet ve ekipmanların temiz olduğuna emin olunmalıdır.</a:t>
            </a:r>
          </a:p>
          <a:p>
            <a:pPr>
              <a:lnSpc>
                <a:spcPct val="150000"/>
              </a:lnSpc>
            </a:pPr>
            <a:endParaRPr lang="tr-TR" altLang="en-US" sz="2600" dirty="0">
              <a:latin typeface="Cambri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altLang="en-US" sz="2600" dirty="0">
                <a:latin typeface="Cambria" pitchFamily="18" charset="0"/>
              </a:rPr>
              <a:t>Çalışma sonrası alet ve ekipmanları temizlemeden </a:t>
            </a:r>
            <a:r>
              <a:rPr lang="tr-TR" altLang="en-US" sz="2600" b="1" dirty="0">
                <a:latin typeface="Cambria" pitchFamily="18" charset="0"/>
              </a:rPr>
              <a:t>işyerini terk edilmemelidir!!!</a:t>
            </a:r>
          </a:p>
        </p:txBody>
      </p:sp>
      <p:pic>
        <p:nvPicPr>
          <p:cNvPr id="4506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2714620"/>
            <a:ext cx="1522412" cy="1481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5064" name="Picture 8"/>
          <p:cNvPicPr>
            <a:picLocks noChangeAspect="1" noChangeArrowheads="1"/>
          </p:cNvPicPr>
          <p:nvPr/>
        </p:nvPicPr>
        <p:blipFill>
          <a:blip r:embed="rId3"/>
          <a:srcRect l="3494" t="8594" r="12662" b="11630"/>
          <a:stretch>
            <a:fillRect/>
          </a:stretch>
        </p:blipFill>
        <p:spPr bwMode="auto">
          <a:xfrm>
            <a:off x="323850" y="1773238"/>
            <a:ext cx="1406525" cy="148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5065" name="Picture 10" descr="hamur_karma_b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15140" y="214290"/>
            <a:ext cx="2030413" cy="203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6" name="Picture 12" descr="tezgahtip_buzdalabi_5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50825" y="3933825"/>
            <a:ext cx="165735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7" name="Picture 14" descr="225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786578" y="4572008"/>
            <a:ext cx="16906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28596" y="1500174"/>
            <a:ext cx="8258204" cy="46148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Yüksek Risk Taşıyan Gıdalar:</a:t>
            </a:r>
          </a:p>
          <a:p>
            <a:pPr lvl="1">
              <a:defRPr/>
            </a:pPr>
            <a:r>
              <a:rPr lang="tr-TR" dirty="0"/>
              <a:t>Et ve kümes hayvanları etleri,</a:t>
            </a:r>
          </a:p>
          <a:p>
            <a:pPr lvl="1">
              <a:defRPr/>
            </a:pPr>
            <a:r>
              <a:rPr lang="tr-TR" dirty="0"/>
              <a:t>Dondurulmuş Etler,</a:t>
            </a:r>
          </a:p>
          <a:p>
            <a:pPr lvl="1">
              <a:defRPr/>
            </a:pPr>
            <a:r>
              <a:rPr lang="tr-TR" dirty="0"/>
              <a:t>Soğuk et yemekleri,</a:t>
            </a:r>
          </a:p>
          <a:p>
            <a:pPr lvl="1">
              <a:defRPr/>
            </a:pPr>
            <a:r>
              <a:rPr lang="tr-TR" dirty="0"/>
              <a:t>Pişmiş ve soyulmuş kabuklu hayvanlar,</a:t>
            </a:r>
          </a:p>
          <a:p>
            <a:pPr lvl="1">
              <a:defRPr/>
            </a:pPr>
            <a:r>
              <a:rPr lang="tr-TR" dirty="0"/>
              <a:t>Çiğ balıklar,</a:t>
            </a:r>
          </a:p>
          <a:p>
            <a:pPr lvl="1">
              <a:defRPr/>
            </a:pPr>
            <a:r>
              <a:rPr lang="tr-TR" dirty="0"/>
              <a:t>Dondurulmuş yumurta.</a:t>
            </a:r>
          </a:p>
          <a:p>
            <a:pPr lvl="1">
              <a:defRPr/>
            </a:pPr>
            <a:endParaRPr lang="tr-TR" dirty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0" y="285728"/>
            <a:ext cx="8929718" cy="914400"/>
          </a:xfrm>
        </p:spPr>
        <p:txBody>
          <a:bodyPr>
            <a:normAutofit/>
          </a:bodyPr>
          <a:lstStyle/>
          <a:p>
            <a:r>
              <a:rPr lang="tr-TR" sz="3600" dirty="0"/>
              <a:t>GIDALARIN SAKLAMA KOŞULLARI VE MUTFAK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28596" y="1500174"/>
            <a:ext cx="8258204" cy="46148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Tehlikeli Gıdalar:</a:t>
            </a:r>
          </a:p>
          <a:p>
            <a:pPr lvl="1">
              <a:defRPr/>
            </a:pPr>
            <a:r>
              <a:rPr lang="tr-TR" dirty="0"/>
              <a:t>Çiğ süt içeren süt ürünleri,</a:t>
            </a:r>
          </a:p>
          <a:p>
            <a:pPr lvl="1">
              <a:defRPr/>
            </a:pPr>
            <a:r>
              <a:rPr lang="tr-TR" dirty="0"/>
              <a:t>Çiğ yumurta, yetersiz ısıl işlem görmüş yumurtalar,</a:t>
            </a:r>
          </a:p>
          <a:p>
            <a:pPr lvl="1">
              <a:defRPr/>
            </a:pPr>
            <a:r>
              <a:rPr lang="tr-TR" dirty="0"/>
              <a:t>Yetersiz ısıl işlem görmüş kümes hayvanları etleri,</a:t>
            </a:r>
          </a:p>
          <a:p>
            <a:pPr lvl="1">
              <a:defRPr/>
            </a:pPr>
            <a:r>
              <a:rPr lang="tr-TR" dirty="0"/>
              <a:t>Çiğ kıyılmış, dilimlenmiş veya işlenmiş etler,</a:t>
            </a:r>
          </a:p>
          <a:p>
            <a:pPr lvl="1">
              <a:defRPr/>
            </a:pPr>
            <a:r>
              <a:rPr lang="tr-TR" dirty="0"/>
              <a:t>Çiğ kabuklu hayvanlar.</a:t>
            </a:r>
          </a:p>
          <a:p>
            <a:pPr lvl="1">
              <a:buNone/>
              <a:defRPr/>
            </a:pPr>
            <a:endParaRPr lang="tr-TR" dirty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0" y="285728"/>
            <a:ext cx="8929718" cy="914400"/>
          </a:xfrm>
        </p:spPr>
        <p:txBody>
          <a:bodyPr>
            <a:normAutofit/>
          </a:bodyPr>
          <a:lstStyle/>
          <a:p>
            <a:r>
              <a:rPr lang="tr-TR" sz="3600" dirty="0"/>
              <a:t>GIDALARIN SAKLAMA KOŞULLARI VE MUTFAK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28596" y="1500174"/>
            <a:ext cx="8258204" cy="46148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Soğuk Havada Muhafaza:</a:t>
            </a:r>
          </a:p>
          <a:p>
            <a:pPr lvl="1">
              <a:defRPr/>
            </a:pPr>
            <a:r>
              <a:rPr lang="tr-TR" dirty="0"/>
              <a:t>Bekletilecek gıda türüne uygun ısı ayarı,</a:t>
            </a:r>
          </a:p>
          <a:p>
            <a:pPr lvl="1">
              <a:defRPr/>
            </a:pPr>
            <a:r>
              <a:rPr lang="tr-TR" dirty="0"/>
              <a:t>Duvarla paketler arasında mesafe olması,</a:t>
            </a:r>
          </a:p>
          <a:p>
            <a:pPr lvl="1">
              <a:defRPr/>
            </a:pPr>
            <a:r>
              <a:rPr lang="tr-TR" dirty="0"/>
              <a:t>Gıdaların yerle temas ettirilmemesi, yüksekte depolanması,</a:t>
            </a:r>
          </a:p>
          <a:p>
            <a:pPr lvl="1">
              <a:defRPr/>
            </a:pPr>
            <a:r>
              <a:rPr lang="tr-TR" dirty="0"/>
              <a:t>Depo içinde kullanılan raf v.b. nem almayacak malzemeden yapılmış olması,</a:t>
            </a:r>
          </a:p>
          <a:p>
            <a:pPr lvl="1">
              <a:buNone/>
              <a:defRPr/>
            </a:pPr>
            <a:endParaRPr lang="tr-TR" dirty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0" y="285728"/>
            <a:ext cx="8929718" cy="914400"/>
          </a:xfrm>
        </p:spPr>
        <p:txBody>
          <a:bodyPr>
            <a:normAutofit/>
          </a:bodyPr>
          <a:lstStyle/>
          <a:p>
            <a:r>
              <a:rPr lang="tr-TR" sz="3600" dirty="0"/>
              <a:t>GIDALARIN SAKLAMA KOŞULLARI VE MUTFAK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28596" y="1500174"/>
            <a:ext cx="8258204" cy="2286016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dirty="0"/>
              <a:t>Soğuk Havada Muhafaza:</a:t>
            </a:r>
          </a:p>
          <a:p>
            <a:pPr lvl="1">
              <a:defRPr/>
            </a:pPr>
            <a:r>
              <a:rPr lang="tr-TR" dirty="0"/>
              <a:t>Pişmiş gıdalar, pişmemiş gıdalar, kirli sebze ve meyveler, yıkanmış sebze ve meyveler, beyaz et, kırmızı et, balık, şarküteri grubu ve kuru gıdalar ayrı soğuk odalarda depolanmalıdır.</a:t>
            </a:r>
          </a:p>
          <a:p>
            <a:pPr lvl="1">
              <a:buNone/>
              <a:defRPr/>
            </a:pPr>
            <a:endParaRPr lang="tr-TR" dirty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0" y="285728"/>
            <a:ext cx="8929718" cy="914400"/>
          </a:xfrm>
        </p:spPr>
        <p:txBody>
          <a:bodyPr>
            <a:normAutofit/>
          </a:bodyPr>
          <a:lstStyle/>
          <a:p>
            <a:r>
              <a:rPr lang="tr-TR" sz="3600" dirty="0"/>
              <a:t>GIDALARIN SAKLAMA KOŞULLARI VE MUTFAK</a:t>
            </a:r>
          </a:p>
        </p:txBody>
      </p:sp>
      <p:graphicFrame>
        <p:nvGraphicFramePr>
          <p:cNvPr id="4" name="Group 49"/>
          <p:cNvGraphicFramePr>
            <a:graphicFrameLocks noGrp="1"/>
          </p:cNvGraphicFramePr>
          <p:nvPr>
            <p:ph sz="half" idx="2"/>
          </p:nvPr>
        </p:nvGraphicFramePr>
        <p:xfrm>
          <a:off x="287337" y="4143380"/>
          <a:ext cx="8856663" cy="2073276"/>
        </p:xfrm>
        <a:graphic>
          <a:graphicData uri="http://schemas.openxmlformats.org/drawingml/2006/table">
            <a:tbl>
              <a:tblPr/>
              <a:tblGrid>
                <a:gridCol w="2879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76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3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- 18</a:t>
                      </a: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°</a:t>
                      </a:r>
                      <a:r>
                        <a:rPr kumimoji="1" lang="tr-T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c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Bakteri yaşar fakat çoğalamaz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3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°</a:t>
                      </a:r>
                      <a:r>
                        <a:rPr kumimoji="1" lang="tr-T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c ve 5</a:t>
                      </a: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°</a:t>
                      </a:r>
                      <a:r>
                        <a:rPr kumimoji="1" lang="tr-T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c arası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Bakteri üremesi büyük ölçüde durur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3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</a:t>
                      </a: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°</a:t>
                      </a:r>
                      <a:r>
                        <a:rPr kumimoji="1" lang="tr-T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 ve 65</a:t>
                      </a: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°</a:t>
                      </a:r>
                      <a:r>
                        <a:rPr kumimoji="1" lang="tr-T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 arası 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Bakteri yoğun olarak çoğalır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3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75 </a:t>
                      </a: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°</a:t>
                      </a:r>
                      <a:r>
                        <a:rPr kumimoji="1" lang="tr-T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c ve üstü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Bakteri ölür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5076825" y="2205038"/>
          <a:ext cx="3941763" cy="287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hoto Editor Fotoğrafı" r:id="rId3" imgW="3438095" imgH="914286" progId="MSPhotoEd.3">
                  <p:embed/>
                </p:oleObj>
              </mc:Choice>
              <mc:Fallback>
                <p:oleObj name="Photo Editor Fotoğrafı" r:id="rId3" imgW="3438095" imgH="914286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2205038"/>
                        <a:ext cx="3941763" cy="287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>
                <a:solidFill>
                  <a:srgbClr val="FF0066"/>
                </a:solidFill>
                <a:latin typeface="Bodoni MT" pitchFamily="18" charset="0"/>
              </a:rPr>
              <a:t>KİŞİSEL HİJYEN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algn="r" eaLnBrk="1" hangingPunct="1">
              <a:buFontTx/>
              <a:buNone/>
            </a:pPr>
            <a:r>
              <a:rPr lang="tr-TR">
                <a:solidFill>
                  <a:schemeClr val="tx1"/>
                </a:solidFill>
                <a:latin typeface="Bodoni MT" pitchFamily="18" charset="0"/>
              </a:rPr>
              <a:t>             </a:t>
            </a:r>
            <a:r>
              <a:rPr lang="tr-TR" b="1">
                <a:solidFill>
                  <a:schemeClr val="tx1"/>
                </a:solidFill>
                <a:latin typeface="Bodoni MT" pitchFamily="18" charset="0"/>
              </a:rPr>
              <a:t>Bireyin sağlığını sürdürmek için yaptığı “ÖZBAKIM’’ uygulamalarını içerir.</a:t>
            </a:r>
            <a:r>
              <a:rPr lang="tr-TR" sz="2800">
                <a:solidFill>
                  <a:schemeClr val="tx1"/>
                </a:solidFill>
                <a:latin typeface="Bodoni MT" pitchFamily="18" charset="0"/>
              </a:rPr>
              <a:t>                            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28596" y="1500174"/>
            <a:ext cx="8258204" cy="46148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Donmuş Etin Kullanımı: </a:t>
            </a:r>
          </a:p>
          <a:p>
            <a:pPr lvl="1">
              <a:defRPr/>
            </a:pPr>
            <a:r>
              <a:rPr lang="tr-TR" dirty="0"/>
              <a:t>Et çözdürme işlemi 7</a:t>
            </a:r>
            <a:r>
              <a:rPr lang="en-US" dirty="0">
                <a:cs typeface="Tahoma" pitchFamily="34" charset="0"/>
              </a:rPr>
              <a:t>°</a:t>
            </a:r>
            <a:r>
              <a:rPr lang="tr-TR" dirty="0"/>
              <a:t>c – 10</a:t>
            </a:r>
            <a:r>
              <a:rPr lang="en-US" dirty="0">
                <a:cs typeface="Tahoma" pitchFamily="34" charset="0"/>
              </a:rPr>
              <a:t>°</a:t>
            </a:r>
            <a:r>
              <a:rPr lang="tr-TR" dirty="0"/>
              <a:t>c arasına ayarlı bir odada yapılmalıdır.</a:t>
            </a:r>
          </a:p>
          <a:p>
            <a:pPr lvl="1">
              <a:defRPr/>
            </a:pPr>
            <a:r>
              <a:rPr lang="tr-TR" dirty="0"/>
              <a:t>Et çözdürme işlemi durgun ve sıcak suda yapılmamalıdır.</a:t>
            </a:r>
          </a:p>
          <a:p>
            <a:pPr lvl="1">
              <a:defRPr/>
            </a:pPr>
            <a:r>
              <a:rPr lang="tr-TR" dirty="0" err="1"/>
              <a:t>Şoklanmış</a:t>
            </a:r>
            <a:r>
              <a:rPr lang="tr-TR" dirty="0"/>
              <a:t> et ve et ürünlerini çözerken poşetinden çıkarılmalı ve kanı uzaklaştırılmalıdır.</a:t>
            </a:r>
          </a:p>
          <a:p>
            <a:pPr lvl="1">
              <a:buNone/>
              <a:defRPr/>
            </a:pPr>
            <a:endParaRPr lang="tr-TR" dirty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0" y="285728"/>
            <a:ext cx="8929718" cy="914400"/>
          </a:xfrm>
        </p:spPr>
        <p:txBody>
          <a:bodyPr>
            <a:normAutofit/>
          </a:bodyPr>
          <a:lstStyle/>
          <a:p>
            <a:r>
              <a:rPr lang="tr-TR" sz="3600" dirty="0"/>
              <a:t>GIDALARIN SAKLAMA KOŞULLARI VE MUTFAK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/>
              <a:t>Hijyen İçin Mutfak Kuralları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Gıdalar mümkün olduğu kadar çabuk işlenmelidir.</a:t>
            </a:r>
          </a:p>
          <a:p>
            <a:pPr>
              <a:defRPr/>
            </a:pPr>
            <a:r>
              <a:rPr lang="tr-TR" dirty="0"/>
              <a:t>Çiğ meyve ve sebzeler işlenmeden önce üç aşamalı işlemden geçirilmelidir.</a:t>
            </a:r>
          </a:p>
          <a:p>
            <a:pPr lvl="1">
              <a:defRPr/>
            </a:pPr>
            <a:r>
              <a:rPr lang="tr-TR" dirty="0"/>
              <a:t>Ön yıkama,</a:t>
            </a:r>
          </a:p>
          <a:p>
            <a:pPr lvl="1">
              <a:defRPr/>
            </a:pPr>
            <a:r>
              <a:rPr lang="tr-TR" dirty="0"/>
              <a:t>Dezenfekte etme,</a:t>
            </a:r>
          </a:p>
          <a:p>
            <a:pPr lvl="1">
              <a:defRPr/>
            </a:pPr>
            <a:r>
              <a:rPr lang="tr-TR" dirty="0"/>
              <a:t>Durulama.</a:t>
            </a:r>
          </a:p>
          <a:p>
            <a:pPr lvl="1">
              <a:defRPr/>
            </a:pPr>
            <a:endParaRPr lang="tr-TR" dirty="0"/>
          </a:p>
        </p:txBody>
      </p:sp>
      <p:grpSp>
        <p:nvGrpSpPr>
          <p:cNvPr id="2" name="Group 6"/>
          <p:cNvGrpSpPr>
            <a:grpSpLocks noChangeAspect="1"/>
          </p:cNvGrpSpPr>
          <p:nvPr/>
        </p:nvGrpSpPr>
        <p:grpSpPr bwMode="auto">
          <a:xfrm>
            <a:off x="7812088" y="6021388"/>
            <a:ext cx="1168400" cy="558800"/>
            <a:chOff x="4921" y="3793"/>
            <a:chExt cx="736" cy="352"/>
          </a:xfrm>
        </p:grpSpPr>
        <p:sp>
          <p:nvSpPr>
            <p:cNvPr id="43014" name="AutoShape 7"/>
            <p:cNvSpPr>
              <a:spLocks noChangeAspect="1" noChangeArrowheads="1" noTextEdit="1"/>
            </p:cNvSpPr>
            <p:nvPr/>
          </p:nvSpPr>
          <p:spPr bwMode="auto">
            <a:xfrm>
              <a:off x="4921" y="3793"/>
              <a:ext cx="736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pic>
          <p:nvPicPr>
            <p:cNvPr id="43015" name="Picture 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23" y="3968"/>
              <a:ext cx="727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016" name="Picture 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21" y="3793"/>
              <a:ext cx="729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017" name="Picture 1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23" y="3968"/>
              <a:ext cx="727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018" name="Picture 1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21" y="3793"/>
              <a:ext cx="729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3013" name="Picture 13" descr="imagesCAG3PC4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79888" y="5157788"/>
            <a:ext cx="118427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/>
              <a:t>Hijyen İçin Mutfak Kuralları</a:t>
            </a: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Pişmiş ürünler merkez ısıları 10</a:t>
            </a:r>
            <a:r>
              <a:rPr lang="en-US">
                <a:cs typeface="Tahoma" pitchFamily="34" charset="0"/>
              </a:rPr>
              <a:t>°</a:t>
            </a:r>
            <a:r>
              <a:rPr lang="tr-TR"/>
              <a:t>c’a düşmeden soğuk odaya kaldırılmamalıdır. (soslar, kremalar)</a:t>
            </a:r>
          </a:p>
          <a:p>
            <a:pPr>
              <a:defRPr/>
            </a:pPr>
            <a:r>
              <a:rPr lang="tr-TR"/>
              <a:t>Çiğ gıdalar ile pişmiş gıdalar için aynı soğuk odayı kullanmak zorundaysak, mutlaka ayrı raflara konulmalıdır.</a:t>
            </a:r>
          </a:p>
          <a:p>
            <a:pPr>
              <a:defRPr/>
            </a:pPr>
            <a:endParaRPr lang="tr-TR"/>
          </a:p>
        </p:txBody>
      </p:sp>
      <p:grpSp>
        <p:nvGrpSpPr>
          <p:cNvPr id="2" name="Group 6"/>
          <p:cNvGrpSpPr>
            <a:grpSpLocks noChangeAspect="1"/>
          </p:cNvGrpSpPr>
          <p:nvPr/>
        </p:nvGrpSpPr>
        <p:grpSpPr bwMode="auto">
          <a:xfrm>
            <a:off x="7812088" y="6021388"/>
            <a:ext cx="1168400" cy="558800"/>
            <a:chOff x="4921" y="3793"/>
            <a:chExt cx="736" cy="352"/>
          </a:xfrm>
        </p:grpSpPr>
        <p:sp>
          <p:nvSpPr>
            <p:cNvPr id="44038" name="AutoShape 7"/>
            <p:cNvSpPr>
              <a:spLocks noChangeAspect="1" noChangeArrowheads="1" noTextEdit="1"/>
            </p:cNvSpPr>
            <p:nvPr/>
          </p:nvSpPr>
          <p:spPr bwMode="auto">
            <a:xfrm>
              <a:off x="4921" y="3793"/>
              <a:ext cx="736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pic>
          <p:nvPicPr>
            <p:cNvPr id="44039" name="Picture 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23" y="3968"/>
              <a:ext cx="727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040" name="Picture 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21" y="3793"/>
              <a:ext cx="729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041" name="Picture 1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23" y="3968"/>
              <a:ext cx="727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042" name="Picture 1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21" y="3793"/>
              <a:ext cx="729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4037" name="Picture 13" descr="soğuk o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6975" y="5057775"/>
            <a:ext cx="1771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/>
              <a:t>Hijyen İçin Mutfak Kuralları</a:t>
            </a:r>
          </a:p>
        </p:txBody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Soğuk odalara konulacak tüm gıdaların ağızları kapalı olmalıdır.</a:t>
            </a:r>
          </a:p>
          <a:p>
            <a:pPr>
              <a:defRPr/>
            </a:pPr>
            <a:r>
              <a:rPr lang="tr-TR"/>
              <a:t>Kıyma, kıyılmış sosis, salam v.b. Ürünler yüksek risk taşıdıkları için kullanım zamanlarına yakın işlenmelidir.</a:t>
            </a:r>
          </a:p>
        </p:txBody>
      </p:sp>
      <p:grpSp>
        <p:nvGrpSpPr>
          <p:cNvPr id="2" name="Group 6"/>
          <p:cNvGrpSpPr>
            <a:grpSpLocks noChangeAspect="1"/>
          </p:cNvGrpSpPr>
          <p:nvPr/>
        </p:nvGrpSpPr>
        <p:grpSpPr bwMode="auto">
          <a:xfrm>
            <a:off x="7812088" y="6021388"/>
            <a:ext cx="1168400" cy="558800"/>
            <a:chOff x="4921" y="3793"/>
            <a:chExt cx="736" cy="352"/>
          </a:xfrm>
        </p:grpSpPr>
        <p:sp>
          <p:nvSpPr>
            <p:cNvPr id="45062" name="AutoShape 7"/>
            <p:cNvSpPr>
              <a:spLocks noChangeAspect="1" noChangeArrowheads="1" noTextEdit="1"/>
            </p:cNvSpPr>
            <p:nvPr/>
          </p:nvSpPr>
          <p:spPr bwMode="auto">
            <a:xfrm>
              <a:off x="4921" y="3793"/>
              <a:ext cx="736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pic>
          <p:nvPicPr>
            <p:cNvPr id="45063" name="Picture 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23" y="3968"/>
              <a:ext cx="727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64" name="Picture 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21" y="3793"/>
              <a:ext cx="729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65" name="Picture 1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23" y="3968"/>
              <a:ext cx="727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066" name="Picture 1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21" y="3793"/>
              <a:ext cx="729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5061" name="Picture 12" descr="hijye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06813" y="4652963"/>
            <a:ext cx="187325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/>
              <a:t>Hijyen İçin Mutfak Kuralları</a:t>
            </a: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Kıyma makinesinin parçaları her kullanımdan sonra yıkanmalı ve dezenfekte edilmelidir.</a:t>
            </a:r>
          </a:p>
          <a:p>
            <a:pPr>
              <a:defRPr/>
            </a:pPr>
            <a:r>
              <a:rPr lang="tr-TR"/>
              <a:t>Eller sadece el yıkama lavabosunda yıkanmalıdır.</a:t>
            </a:r>
          </a:p>
          <a:p>
            <a:pPr>
              <a:defRPr/>
            </a:pPr>
            <a:r>
              <a:rPr lang="tr-TR"/>
              <a:t>Ürünlerin son kullanma tarihleri kullanımdan önce kontrol edilmelidir.</a:t>
            </a:r>
          </a:p>
          <a:p>
            <a:pPr>
              <a:defRPr/>
            </a:pPr>
            <a:endParaRPr lang="tr-TR"/>
          </a:p>
          <a:p>
            <a:pPr lvl="1">
              <a:defRPr/>
            </a:pPr>
            <a:endParaRPr lang="tr-TR"/>
          </a:p>
        </p:txBody>
      </p:sp>
      <p:grpSp>
        <p:nvGrpSpPr>
          <p:cNvPr id="2" name="Group 6"/>
          <p:cNvGrpSpPr>
            <a:grpSpLocks noChangeAspect="1"/>
          </p:cNvGrpSpPr>
          <p:nvPr/>
        </p:nvGrpSpPr>
        <p:grpSpPr bwMode="auto">
          <a:xfrm>
            <a:off x="7812088" y="6021388"/>
            <a:ext cx="1168400" cy="558800"/>
            <a:chOff x="4921" y="3793"/>
            <a:chExt cx="736" cy="352"/>
          </a:xfrm>
        </p:grpSpPr>
        <p:sp>
          <p:nvSpPr>
            <p:cNvPr id="46086" name="AutoShape 7"/>
            <p:cNvSpPr>
              <a:spLocks noChangeAspect="1" noChangeArrowheads="1" noTextEdit="1"/>
            </p:cNvSpPr>
            <p:nvPr/>
          </p:nvSpPr>
          <p:spPr bwMode="auto">
            <a:xfrm>
              <a:off x="4921" y="3793"/>
              <a:ext cx="736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pic>
          <p:nvPicPr>
            <p:cNvPr id="46087" name="Picture 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23" y="3968"/>
              <a:ext cx="727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088" name="Picture 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21" y="3793"/>
              <a:ext cx="729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089" name="Picture 1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23" y="3968"/>
              <a:ext cx="727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090" name="Picture 1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21" y="3793"/>
              <a:ext cx="729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6085" name="Picture 12" descr="hygiene el yıkam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3525" y="5522913"/>
            <a:ext cx="1074738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/>
              <a:t>Hijyen İçin Mutfak Kuralları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Etler çözündürülmeden önce mutlaka ambalajından çıkarılmalıdır. Durgun ve sıcak suda çözme işlemi yapılmamalıdır.</a:t>
            </a:r>
          </a:p>
          <a:p>
            <a:pPr>
              <a:defRPr/>
            </a:pPr>
            <a:r>
              <a:rPr lang="tr-TR"/>
              <a:t>Etler 0</a:t>
            </a:r>
            <a:r>
              <a:rPr lang="en-US">
                <a:cs typeface="Tahoma" pitchFamily="34" charset="0"/>
              </a:rPr>
              <a:t>°</a:t>
            </a:r>
            <a:r>
              <a:rPr lang="tr-TR"/>
              <a:t>c ve 1</a:t>
            </a:r>
            <a:r>
              <a:rPr lang="en-US">
                <a:cs typeface="Tahoma" pitchFamily="34" charset="0"/>
              </a:rPr>
              <a:t>°</a:t>
            </a:r>
            <a:r>
              <a:rPr lang="tr-TR"/>
              <a:t>c arası ısıda 2 – 3 günden fazla bekletilmemelidir.</a:t>
            </a:r>
          </a:p>
          <a:p>
            <a:pPr>
              <a:defRPr/>
            </a:pPr>
            <a:r>
              <a:rPr lang="tr-TR"/>
              <a:t>Etler tamamen çözülmeden kullanılmamalıdır.</a:t>
            </a:r>
          </a:p>
          <a:p>
            <a:pPr>
              <a:defRPr/>
            </a:pPr>
            <a:endParaRPr lang="tr-TR"/>
          </a:p>
        </p:txBody>
      </p:sp>
      <p:grpSp>
        <p:nvGrpSpPr>
          <p:cNvPr id="2" name="Group 6"/>
          <p:cNvGrpSpPr>
            <a:grpSpLocks noChangeAspect="1"/>
          </p:cNvGrpSpPr>
          <p:nvPr/>
        </p:nvGrpSpPr>
        <p:grpSpPr bwMode="auto">
          <a:xfrm>
            <a:off x="7812088" y="6021388"/>
            <a:ext cx="1168400" cy="558800"/>
            <a:chOff x="4921" y="3793"/>
            <a:chExt cx="736" cy="352"/>
          </a:xfrm>
        </p:grpSpPr>
        <p:sp>
          <p:nvSpPr>
            <p:cNvPr id="471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4921" y="3793"/>
              <a:ext cx="736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pic>
          <p:nvPicPr>
            <p:cNvPr id="47111" name="Picture 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23" y="3968"/>
              <a:ext cx="727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112" name="Picture 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21" y="3793"/>
              <a:ext cx="729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113" name="Picture 1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23" y="3968"/>
              <a:ext cx="727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114" name="Picture 1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21" y="3793"/>
              <a:ext cx="729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7109" name="Picture 12" descr="dondurulmuş e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27450" y="5470525"/>
            <a:ext cx="1708150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/>
              <a:t>Hijyen İçin Mutfak Kuralları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Gıda ile temas eden her yüzey dezenfekte edilmelidir.</a:t>
            </a:r>
          </a:p>
          <a:p>
            <a:pPr>
              <a:defRPr/>
            </a:pPr>
            <a:r>
              <a:rPr lang="tr-TR"/>
              <a:t>Tezgah altında bulunan yiyeceklerin ağzı kapalı olmalıdır.</a:t>
            </a:r>
          </a:p>
          <a:p>
            <a:pPr>
              <a:defRPr/>
            </a:pPr>
            <a:r>
              <a:rPr lang="tr-TR"/>
              <a:t>Yemeklerin tadına çatal veya kaşık kullanarak bakılmalıdır.</a:t>
            </a:r>
          </a:p>
          <a:p>
            <a:pPr>
              <a:defRPr/>
            </a:pPr>
            <a:endParaRPr lang="tr-TR"/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7812088" y="6021388"/>
            <a:ext cx="1168400" cy="558800"/>
            <a:chOff x="4921" y="3793"/>
            <a:chExt cx="736" cy="352"/>
          </a:xfrm>
        </p:grpSpPr>
        <p:sp>
          <p:nvSpPr>
            <p:cNvPr id="48134" name="AutoShape 5"/>
            <p:cNvSpPr>
              <a:spLocks noChangeAspect="1" noChangeArrowheads="1" noTextEdit="1"/>
            </p:cNvSpPr>
            <p:nvPr/>
          </p:nvSpPr>
          <p:spPr bwMode="auto">
            <a:xfrm>
              <a:off x="4921" y="3793"/>
              <a:ext cx="736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pic>
          <p:nvPicPr>
            <p:cNvPr id="48135" name="Picture 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23" y="3968"/>
              <a:ext cx="727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8136" name="Picture 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21" y="3793"/>
              <a:ext cx="729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8137" name="Picture 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23" y="3968"/>
              <a:ext cx="727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8138" name="Picture 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21" y="3793"/>
              <a:ext cx="729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8133" name="Picture 10" descr="MutfakHijyen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43213" y="5191125"/>
            <a:ext cx="360045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/>
              <a:t>Hijyen İçin Mutfak Kuralları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Kasalar yerde sürüklenerek taşınmamalıdır.</a:t>
            </a:r>
          </a:p>
          <a:p>
            <a:pPr>
              <a:defRPr/>
            </a:pPr>
            <a:r>
              <a:rPr lang="tr-TR" dirty="0"/>
              <a:t>Teneke ambalajlı gıdalar açıldıktan sonra kalan kısmı paslanmaz ya da uygun başka bir kaba alınarak ağzı kapatılmalıdır.</a:t>
            </a:r>
          </a:p>
          <a:p>
            <a:pPr>
              <a:defRPr/>
            </a:pPr>
            <a:r>
              <a:rPr lang="tr-TR" dirty="0"/>
              <a:t>Çöp kovalarının ağzı kapalı olmalıdır.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7812088" y="6021388"/>
            <a:ext cx="1168400" cy="558800"/>
            <a:chOff x="4921" y="3793"/>
            <a:chExt cx="736" cy="352"/>
          </a:xfrm>
        </p:grpSpPr>
        <p:sp>
          <p:nvSpPr>
            <p:cNvPr id="49158" name="AutoShape 5"/>
            <p:cNvSpPr>
              <a:spLocks noChangeAspect="1" noChangeArrowheads="1" noTextEdit="1"/>
            </p:cNvSpPr>
            <p:nvPr/>
          </p:nvSpPr>
          <p:spPr bwMode="auto">
            <a:xfrm>
              <a:off x="4921" y="3793"/>
              <a:ext cx="736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pic>
          <p:nvPicPr>
            <p:cNvPr id="49159" name="Picture 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23" y="3968"/>
              <a:ext cx="727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9160" name="Picture 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21" y="3793"/>
              <a:ext cx="729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9161" name="Picture 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23" y="3968"/>
              <a:ext cx="727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9162" name="Picture 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21" y="3793"/>
              <a:ext cx="729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9157" name="Picture 10" descr="60-lt-pedalliw-228x3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1625" y="5445125"/>
            <a:ext cx="82073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/>
              <a:t>Hijyen İçin Mutfak Kuralları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Mutfağa karton ambalajlar sokulmamalıdır. Karton ambalajlar atılarak plastik kasalara konulmalıdır.</a:t>
            </a:r>
          </a:p>
          <a:p>
            <a:pPr>
              <a:defRPr/>
            </a:pPr>
            <a:r>
              <a:rPr lang="tr-TR"/>
              <a:t>Mutfakta kullanılan plastik kasalar her kullanımdan sonra yıkanmalıdır.</a:t>
            </a:r>
          </a:p>
          <a:p>
            <a:pPr>
              <a:defRPr/>
            </a:pPr>
            <a:endParaRPr lang="tr-TR"/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7812088" y="6021388"/>
            <a:ext cx="1168400" cy="558800"/>
            <a:chOff x="4921" y="3793"/>
            <a:chExt cx="736" cy="352"/>
          </a:xfrm>
        </p:grpSpPr>
        <p:sp>
          <p:nvSpPr>
            <p:cNvPr id="50182" name="AutoShape 5"/>
            <p:cNvSpPr>
              <a:spLocks noChangeAspect="1" noChangeArrowheads="1" noTextEdit="1"/>
            </p:cNvSpPr>
            <p:nvPr/>
          </p:nvSpPr>
          <p:spPr bwMode="auto">
            <a:xfrm>
              <a:off x="4921" y="3793"/>
              <a:ext cx="736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pic>
          <p:nvPicPr>
            <p:cNvPr id="50183" name="Picture 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23" y="3968"/>
              <a:ext cx="727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0184" name="Picture 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21" y="3793"/>
              <a:ext cx="729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0185" name="Picture 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23" y="3968"/>
              <a:ext cx="727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0186" name="Picture 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21" y="3793"/>
              <a:ext cx="729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0181" name="Picture 10" descr="Mutfak Sepet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3575" y="4535488"/>
            <a:ext cx="2881313" cy="184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/>
              <a:t>Hijyen İçin Mutfak Kuralları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Mutfak sıcaklığı 20</a:t>
            </a:r>
            <a:r>
              <a:rPr lang="en-US">
                <a:cs typeface="Tahoma" pitchFamily="34" charset="0"/>
              </a:rPr>
              <a:t>°</a:t>
            </a:r>
            <a:r>
              <a:rPr lang="tr-TR"/>
              <a:t>c’ın üstüne çıkmamalıdır.</a:t>
            </a:r>
          </a:p>
          <a:p>
            <a:pPr>
              <a:defRPr/>
            </a:pPr>
            <a:r>
              <a:rPr lang="tr-TR"/>
              <a:t>Mutfak içinde tahta malzeme bulundurulmamalıdır. Tahta geç kuruduğu için MO’lar çok daha hızlı çoğalır. (tahta kaşıklar dahil)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7812088" y="6021388"/>
            <a:ext cx="1168400" cy="558800"/>
            <a:chOff x="4921" y="3793"/>
            <a:chExt cx="736" cy="352"/>
          </a:xfrm>
        </p:grpSpPr>
        <p:sp>
          <p:nvSpPr>
            <p:cNvPr id="51206" name="AutoShape 5"/>
            <p:cNvSpPr>
              <a:spLocks noChangeAspect="1" noChangeArrowheads="1" noTextEdit="1"/>
            </p:cNvSpPr>
            <p:nvPr/>
          </p:nvSpPr>
          <p:spPr bwMode="auto">
            <a:xfrm>
              <a:off x="4921" y="3793"/>
              <a:ext cx="736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pic>
          <p:nvPicPr>
            <p:cNvPr id="51207" name="Picture 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23" y="3968"/>
              <a:ext cx="727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08" name="Picture 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21" y="3793"/>
              <a:ext cx="729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09" name="Picture 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23" y="3968"/>
              <a:ext cx="727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10" name="Picture 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21" y="3793"/>
              <a:ext cx="729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1205" name="Picture 11" descr="tahta kaşı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95738" y="4984750"/>
            <a:ext cx="13239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620713"/>
            <a:ext cx="7772400" cy="5832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tabLst>
                <a:tab pos="4029075" algn="l"/>
              </a:tabLst>
            </a:pPr>
            <a:r>
              <a:rPr lang="tr-TR" dirty="0">
                <a:solidFill>
                  <a:schemeClr val="tx1"/>
                </a:solidFill>
                <a:latin typeface="Bodoni MT" pitchFamily="18" charset="0"/>
              </a:rPr>
              <a:t>      </a:t>
            </a:r>
            <a:r>
              <a:rPr lang="tr-TR" sz="4000" dirty="0">
                <a:solidFill>
                  <a:srgbClr val="FF0066"/>
                </a:solidFill>
                <a:latin typeface="Bodoni MT" pitchFamily="18" charset="0"/>
              </a:rPr>
              <a:t>Kişisel Hijyen Konusu İçinde;</a:t>
            </a:r>
            <a:r>
              <a:rPr lang="tr-TR" sz="4000" dirty="0">
                <a:solidFill>
                  <a:schemeClr val="tx1"/>
                </a:solidFill>
                <a:latin typeface="Bodoni MT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Clr>
                <a:srgbClr val="FF0066"/>
              </a:buClr>
              <a:buFontTx/>
              <a:buChar char="o"/>
              <a:tabLst>
                <a:tab pos="4029075" algn="l"/>
              </a:tabLst>
            </a:pPr>
            <a:endParaRPr lang="tr-TR" dirty="0">
              <a:solidFill>
                <a:schemeClr val="tx1"/>
              </a:solidFill>
              <a:latin typeface="Bodoni MT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FF0066"/>
              </a:buClr>
              <a:buFont typeface="Wingdings" pitchFamily="2" charset="2"/>
              <a:buChar char="ü"/>
              <a:tabLst>
                <a:tab pos="4029075" algn="l"/>
              </a:tabLst>
            </a:pPr>
            <a:r>
              <a:rPr lang="tr-TR" dirty="0">
                <a:solidFill>
                  <a:schemeClr val="tx1"/>
                </a:solidFill>
                <a:latin typeface="Bodoni MT" pitchFamily="18" charset="0"/>
              </a:rPr>
              <a:t>Vücut Bakımı Ve Temizliği,</a:t>
            </a:r>
          </a:p>
          <a:p>
            <a:pPr eaLnBrk="1" hangingPunct="1">
              <a:lnSpc>
                <a:spcPct val="80000"/>
              </a:lnSpc>
              <a:buClr>
                <a:srgbClr val="FF0066"/>
              </a:buClr>
              <a:buFont typeface="Wingdings" pitchFamily="2" charset="2"/>
              <a:buChar char="ü"/>
              <a:tabLst>
                <a:tab pos="4029075" algn="l"/>
              </a:tabLst>
            </a:pPr>
            <a:r>
              <a:rPr lang="tr-TR" dirty="0">
                <a:solidFill>
                  <a:schemeClr val="tx1"/>
                </a:solidFill>
                <a:latin typeface="Bodoni MT" pitchFamily="18" charset="0"/>
              </a:rPr>
              <a:t>Yüz-boyun Temizliği, </a:t>
            </a:r>
          </a:p>
          <a:p>
            <a:pPr eaLnBrk="1" hangingPunct="1">
              <a:lnSpc>
                <a:spcPct val="80000"/>
              </a:lnSpc>
              <a:buClr>
                <a:srgbClr val="FF0066"/>
              </a:buClr>
              <a:buFont typeface="Wingdings" pitchFamily="2" charset="2"/>
              <a:buChar char="ü"/>
              <a:tabLst>
                <a:tab pos="4029075" algn="l"/>
              </a:tabLst>
            </a:pPr>
            <a:r>
              <a:rPr lang="tr-TR" dirty="0">
                <a:solidFill>
                  <a:schemeClr val="tx1"/>
                </a:solidFill>
                <a:latin typeface="Bodoni MT" pitchFamily="18" charset="0"/>
              </a:rPr>
              <a:t>El Temizliği, </a:t>
            </a:r>
          </a:p>
          <a:p>
            <a:pPr eaLnBrk="1" hangingPunct="1">
              <a:lnSpc>
                <a:spcPct val="80000"/>
              </a:lnSpc>
              <a:buClr>
                <a:srgbClr val="FF0066"/>
              </a:buClr>
              <a:buFont typeface="Wingdings" pitchFamily="2" charset="2"/>
              <a:buChar char="ü"/>
              <a:tabLst>
                <a:tab pos="4029075" algn="l"/>
              </a:tabLst>
            </a:pPr>
            <a:r>
              <a:rPr lang="tr-TR" dirty="0">
                <a:solidFill>
                  <a:schemeClr val="tx1"/>
                </a:solidFill>
                <a:latin typeface="Bodoni MT" pitchFamily="18" charset="0"/>
              </a:rPr>
              <a:t>Ayak Temizliği, </a:t>
            </a:r>
          </a:p>
          <a:p>
            <a:pPr eaLnBrk="1" hangingPunct="1">
              <a:lnSpc>
                <a:spcPct val="80000"/>
              </a:lnSpc>
              <a:buClr>
                <a:srgbClr val="FF0066"/>
              </a:buClr>
              <a:buFont typeface="Wingdings" pitchFamily="2" charset="2"/>
              <a:buChar char="ü"/>
              <a:tabLst>
                <a:tab pos="4029075" algn="l"/>
              </a:tabLst>
            </a:pPr>
            <a:r>
              <a:rPr lang="tr-TR" dirty="0">
                <a:solidFill>
                  <a:schemeClr val="tx1"/>
                </a:solidFill>
                <a:latin typeface="Bodoni MT" pitchFamily="18" charset="0"/>
              </a:rPr>
              <a:t>Kulak Temizliği, </a:t>
            </a:r>
          </a:p>
          <a:p>
            <a:pPr eaLnBrk="1" hangingPunct="1">
              <a:lnSpc>
                <a:spcPct val="80000"/>
              </a:lnSpc>
              <a:buClr>
                <a:srgbClr val="FF0066"/>
              </a:buClr>
              <a:buFont typeface="Wingdings" pitchFamily="2" charset="2"/>
              <a:buChar char="ü"/>
              <a:tabLst>
                <a:tab pos="4029075" algn="l"/>
              </a:tabLst>
            </a:pPr>
            <a:r>
              <a:rPr lang="tr-TR" dirty="0">
                <a:solidFill>
                  <a:schemeClr val="tx1"/>
                </a:solidFill>
                <a:latin typeface="Bodoni MT" pitchFamily="18" charset="0"/>
              </a:rPr>
              <a:t>Saçların Temizliği, </a:t>
            </a:r>
          </a:p>
          <a:p>
            <a:pPr eaLnBrk="1" hangingPunct="1">
              <a:lnSpc>
                <a:spcPct val="80000"/>
              </a:lnSpc>
              <a:buClr>
                <a:srgbClr val="FF0066"/>
              </a:buClr>
              <a:buFont typeface="Wingdings" pitchFamily="2" charset="2"/>
              <a:buChar char="ü"/>
              <a:tabLst>
                <a:tab pos="4029075" algn="l"/>
              </a:tabLst>
            </a:pPr>
            <a:r>
              <a:rPr lang="tr-TR" dirty="0">
                <a:solidFill>
                  <a:schemeClr val="tx1"/>
                </a:solidFill>
                <a:latin typeface="Bodoni MT" pitchFamily="18" charset="0"/>
              </a:rPr>
              <a:t>Ağız- Diş Bakımı, </a:t>
            </a:r>
          </a:p>
          <a:p>
            <a:pPr eaLnBrk="1" hangingPunct="1">
              <a:lnSpc>
                <a:spcPct val="80000"/>
              </a:lnSpc>
              <a:buClr>
                <a:srgbClr val="FF0066"/>
              </a:buClr>
              <a:buFont typeface="Wingdings" pitchFamily="2" charset="2"/>
              <a:buChar char="ü"/>
              <a:tabLst>
                <a:tab pos="4029075" algn="l"/>
              </a:tabLst>
            </a:pPr>
            <a:r>
              <a:rPr lang="tr-TR" dirty="0">
                <a:solidFill>
                  <a:schemeClr val="tx1"/>
                </a:solidFill>
                <a:latin typeface="Bodoni MT" pitchFamily="18" charset="0"/>
              </a:rPr>
              <a:t>Tuvalet Alışkanlığı ve Temizliği  </a:t>
            </a:r>
          </a:p>
          <a:p>
            <a:pPr eaLnBrk="1" hangingPunct="1">
              <a:lnSpc>
                <a:spcPct val="80000"/>
              </a:lnSpc>
              <a:buClr>
                <a:srgbClr val="FF0066"/>
              </a:buClr>
              <a:buFont typeface="Wingdings" pitchFamily="2" charset="2"/>
              <a:buChar char="ü"/>
              <a:tabLst>
                <a:tab pos="4029075" algn="l"/>
              </a:tabLst>
            </a:pPr>
            <a:r>
              <a:rPr lang="tr-TR" dirty="0">
                <a:solidFill>
                  <a:schemeClr val="tx1"/>
                </a:solidFill>
                <a:latin typeface="Bodoni MT" pitchFamily="18" charset="0"/>
              </a:rPr>
              <a:t>Giyim Konuları yer almaktadır.</a:t>
            </a:r>
          </a:p>
        </p:txBody>
      </p:sp>
      <p:pic>
        <p:nvPicPr>
          <p:cNvPr id="17411" name="Picture 3" descr="PE02719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2565400"/>
            <a:ext cx="1738312" cy="16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/>
              <a:t>Sonuç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Mutfakta Hijyenik Kurallara Uyulmasının Sonuçları:</a:t>
            </a:r>
          </a:p>
          <a:p>
            <a:pPr lvl="1">
              <a:defRPr/>
            </a:pPr>
            <a:r>
              <a:rPr lang="tr-TR"/>
              <a:t>Ekonomik fayda,</a:t>
            </a:r>
          </a:p>
          <a:p>
            <a:pPr lvl="1">
              <a:defRPr/>
            </a:pPr>
            <a:r>
              <a:rPr lang="tr-TR"/>
              <a:t>Hijyenik temiz ürünler sunma,</a:t>
            </a:r>
          </a:p>
          <a:p>
            <a:pPr lvl="1">
              <a:defRPr/>
            </a:pPr>
            <a:r>
              <a:rPr lang="tr-TR"/>
              <a:t>Güvenilir imaj,</a:t>
            </a:r>
          </a:p>
          <a:p>
            <a:pPr lvl="1">
              <a:defRPr/>
            </a:pPr>
            <a:r>
              <a:rPr lang="tr-TR"/>
              <a:t>Misafir memnuniyeti.</a:t>
            </a:r>
          </a:p>
          <a:p>
            <a:pPr lvl="2">
              <a:defRPr/>
            </a:pPr>
            <a:endParaRPr lang="tr-TR"/>
          </a:p>
        </p:txBody>
      </p:sp>
      <p:grpSp>
        <p:nvGrpSpPr>
          <p:cNvPr id="2" name="Group 6"/>
          <p:cNvGrpSpPr>
            <a:grpSpLocks noChangeAspect="1"/>
          </p:cNvGrpSpPr>
          <p:nvPr/>
        </p:nvGrpSpPr>
        <p:grpSpPr bwMode="auto">
          <a:xfrm>
            <a:off x="7812088" y="6021388"/>
            <a:ext cx="1168400" cy="558800"/>
            <a:chOff x="4921" y="3793"/>
            <a:chExt cx="736" cy="352"/>
          </a:xfrm>
        </p:grpSpPr>
        <p:sp>
          <p:nvSpPr>
            <p:cNvPr id="54277" name="AutoShape 7"/>
            <p:cNvSpPr>
              <a:spLocks noChangeAspect="1" noChangeArrowheads="1" noTextEdit="1"/>
            </p:cNvSpPr>
            <p:nvPr/>
          </p:nvSpPr>
          <p:spPr bwMode="auto">
            <a:xfrm>
              <a:off x="4921" y="3793"/>
              <a:ext cx="736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pic>
          <p:nvPicPr>
            <p:cNvPr id="54278" name="Picture 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23" y="3968"/>
              <a:ext cx="727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4279" name="Picture 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21" y="3793"/>
              <a:ext cx="729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4280" name="Picture 1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23" y="3968"/>
              <a:ext cx="727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4281" name="Picture 1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21" y="3793"/>
              <a:ext cx="729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txBody>
          <a:bodyPr>
            <a:normAutofit/>
          </a:bodyPr>
          <a:lstStyle/>
          <a:p>
            <a:r>
              <a:rPr lang="tr-TR" sz="3600" dirty="0"/>
              <a:t>ZEHİRLENMELER VE BULAŞICI HASTALIKLAR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Gıdaların saklama koşullarına dikkat etmezsek bozulma meydana gelir. Daha sonra zehirlenmeler meydana gelir.</a:t>
            </a:r>
          </a:p>
          <a:p>
            <a:endParaRPr lang="tr-TR" dirty="0"/>
          </a:p>
          <a:p>
            <a:r>
              <a:rPr lang="tr-TR" dirty="0"/>
              <a:t>Zehirlenme belirtileri ; karın ağrısı, bulantı, kusma, ishal ile başlar daha ciddi şekilde devam eder.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txBody>
          <a:bodyPr>
            <a:normAutofit/>
          </a:bodyPr>
          <a:lstStyle/>
          <a:p>
            <a:r>
              <a:rPr lang="tr-TR" sz="3600" dirty="0"/>
              <a:t>ZEHİRLENMELER VE BULAŞICI HASTALIKLAR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Zehirlenme belirtileri yaşayan kişiler çalışmamalı ve çalıştırılmamalıdır.</a:t>
            </a:r>
          </a:p>
          <a:p>
            <a:r>
              <a:rPr lang="tr-TR" dirty="0"/>
              <a:t>Ayrıca bulaşıcı hastalığı olanlar da çalışmamalı ve çalıştırılmamalıdır.</a:t>
            </a:r>
          </a:p>
          <a:p>
            <a:r>
              <a:rPr lang="tr-TR" dirty="0"/>
              <a:t>(Verem, tüberküloz,hepatit,</a:t>
            </a:r>
            <a:r>
              <a:rPr lang="tr-TR" dirty="0" err="1"/>
              <a:t>aids</a:t>
            </a:r>
            <a:r>
              <a:rPr lang="tr-TR" dirty="0"/>
              <a:t> vb)</a:t>
            </a:r>
          </a:p>
          <a:p>
            <a:r>
              <a:rPr lang="tr-TR" dirty="0"/>
              <a:t>Vücudunun herhangi bir yerinde açık görünür yarası olanlar çalışmamalı ya da renkli yara bandı ile kapatarak çalışmalıdırlar.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KİŞİSEL HİJYEN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Kişisel hijyen ve şahsi temizlik çok önemlidir.</a:t>
            </a:r>
          </a:p>
          <a:p>
            <a:r>
              <a:rPr lang="tr-TR" dirty="0"/>
              <a:t>Çünkü kişisel hijyenimize dikkat etmezsek bakteriler,mikroplar bize bulaşır, hasta oluruz.</a:t>
            </a:r>
          </a:p>
          <a:p>
            <a:r>
              <a:rPr lang="tr-TR" dirty="0"/>
              <a:t>Dokunduğumuz her yere ve her şeye hastalık bulaştırırız.İletişime geçtiğimiz herkese hastalık bulaştırırız.</a:t>
            </a:r>
          </a:p>
          <a:p>
            <a:r>
              <a:rPr lang="tr-TR" dirty="0"/>
              <a:t>Mikroorganizmalar gözle görülmeyen canlılardır.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>
                <a:solidFill>
                  <a:srgbClr val="FF0066"/>
                </a:solidFill>
                <a:latin typeface="Bodoni MT" pitchFamily="18" charset="0"/>
              </a:rPr>
              <a:t>Mikroorganizmalar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8229600" cy="4530725"/>
          </a:xfrm>
        </p:spPr>
        <p:txBody>
          <a:bodyPr/>
          <a:lstStyle/>
          <a:p>
            <a:pPr eaLnBrk="1" hangingPunct="1">
              <a:buClr>
                <a:srgbClr val="FF0066"/>
              </a:buClr>
            </a:pPr>
            <a:r>
              <a:rPr lang="tr-TR" sz="3000" b="1">
                <a:solidFill>
                  <a:schemeClr val="tx1"/>
                </a:solidFill>
                <a:latin typeface="Bodoni MT" pitchFamily="18" charset="0"/>
              </a:rPr>
              <a:t>Suda</a:t>
            </a:r>
          </a:p>
          <a:p>
            <a:pPr eaLnBrk="1" hangingPunct="1">
              <a:buClr>
                <a:srgbClr val="FF0066"/>
              </a:buClr>
            </a:pPr>
            <a:r>
              <a:rPr lang="tr-TR" sz="3000" b="1">
                <a:solidFill>
                  <a:schemeClr val="tx1"/>
                </a:solidFill>
                <a:latin typeface="Bodoni MT" pitchFamily="18" charset="0"/>
              </a:rPr>
              <a:t>Havada</a:t>
            </a:r>
          </a:p>
          <a:p>
            <a:pPr eaLnBrk="1" hangingPunct="1">
              <a:buClr>
                <a:srgbClr val="FF0066"/>
              </a:buClr>
            </a:pPr>
            <a:r>
              <a:rPr lang="tr-TR" sz="3000" b="1">
                <a:solidFill>
                  <a:schemeClr val="tx1"/>
                </a:solidFill>
                <a:latin typeface="Bodoni MT" pitchFamily="18" charset="0"/>
              </a:rPr>
              <a:t>Toprakta</a:t>
            </a:r>
          </a:p>
          <a:p>
            <a:pPr eaLnBrk="1" hangingPunct="1">
              <a:buClr>
                <a:srgbClr val="FF0066"/>
              </a:buClr>
            </a:pPr>
            <a:r>
              <a:rPr lang="tr-TR" sz="3000" b="1">
                <a:solidFill>
                  <a:schemeClr val="tx1"/>
                </a:solidFill>
                <a:latin typeface="Bodoni MT" pitchFamily="18" charset="0"/>
              </a:rPr>
              <a:t>Hayvanlarda</a:t>
            </a:r>
          </a:p>
          <a:p>
            <a:pPr eaLnBrk="1" hangingPunct="1">
              <a:buClr>
                <a:srgbClr val="FF0066"/>
              </a:buClr>
            </a:pPr>
            <a:r>
              <a:rPr lang="tr-TR" sz="3000" b="1">
                <a:solidFill>
                  <a:schemeClr val="tx1"/>
                </a:solidFill>
                <a:latin typeface="Bodoni MT" pitchFamily="18" charset="0"/>
              </a:rPr>
              <a:t>İyi yıkanmamış sebze ve meyvelerde</a:t>
            </a:r>
          </a:p>
          <a:p>
            <a:pPr eaLnBrk="1" hangingPunct="1">
              <a:buClr>
                <a:srgbClr val="FF0066"/>
              </a:buClr>
            </a:pPr>
            <a:r>
              <a:rPr lang="tr-TR" sz="3000" b="1">
                <a:solidFill>
                  <a:schemeClr val="tx1"/>
                </a:solidFill>
                <a:latin typeface="Bodoni MT" pitchFamily="18" charset="0"/>
              </a:rPr>
              <a:t>İyi pişirilmemiş et ve balıklarda</a:t>
            </a:r>
          </a:p>
          <a:p>
            <a:pPr eaLnBrk="1" hangingPunct="1">
              <a:buClr>
                <a:srgbClr val="FF0066"/>
              </a:buClr>
            </a:pPr>
            <a:r>
              <a:rPr lang="tr-TR" sz="3000" b="1">
                <a:solidFill>
                  <a:schemeClr val="tx1"/>
                </a:solidFill>
                <a:latin typeface="Bodoni MT" pitchFamily="18" charset="0"/>
              </a:rPr>
              <a:t>İyi yıkanmamış kaplarda</a:t>
            </a:r>
          </a:p>
          <a:p>
            <a:pPr eaLnBrk="1" hangingPunct="1">
              <a:buClr>
                <a:srgbClr val="FF0066"/>
              </a:buClr>
            </a:pPr>
            <a:r>
              <a:rPr lang="tr-TR" sz="3000" b="1">
                <a:solidFill>
                  <a:schemeClr val="tx1"/>
                </a:solidFill>
                <a:latin typeface="Bodoni MT" pitchFamily="18" charset="0"/>
              </a:rPr>
              <a:t>İnsan ve hayvanların dışkılarında bulunur.</a:t>
            </a:r>
          </a:p>
          <a:p>
            <a:pPr eaLnBrk="1" hangingPunct="1">
              <a:buClr>
                <a:srgbClr val="FF0066"/>
              </a:buClr>
            </a:pPr>
            <a:endParaRPr lang="tr-TR" sz="3000" b="1">
              <a:solidFill>
                <a:schemeClr val="tx1"/>
              </a:solidFill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17525" y="935038"/>
            <a:ext cx="7870825" cy="762000"/>
          </a:xfrm>
        </p:spPr>
        <p:txBody>
          <a:bodyPr/>
          <a:lstStyle/>
          <a:p>
            <a:pPr eaLnBrk="1" hangingPunct="1"/>
            <a:r>
              <a:rPr lang="tr-TR" sz="4000" b="1">
                <a:solidFill>
                  <a:srgbClr val="FF0066"/>
                </a:solidFill>
                <a:latin typeface="Bodoni MT" pitchFamily="18" charset="0"/>
              </a:rPr>
              <a:t>  Mikroorganizmalar Nasıl Bulaşır?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133600"/>
            <a:ext cx="5040312" cy="35179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tr-TR" b="1">
              <a:solidFill>
                <a:schemeClr val="tx1"/>
              </a:solidFill>
              <a:latin typeface="Bodoni MT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tr-TR" b="1">
                <a:solidFill>
                  <a:schemeClr val="tx1"/>
                </a:solidFill>
                <a:latin typeface="Bodoni MT" pitchFamily="18" charset="0"/>
              </a:rPr>
              <a:t>Mikroorganizmalar en çok</a:t>
            </a:r>
          </a:p>
          <a:p>
            <a:pPr marL="0" indent="0" eaLnBrk="1" hangingPunct="1"/>
            <a:endParaRPr lang="tr-TR" b="1">
              <a:solidFill>
                <a:schemeClr val="tx1"/>
              </a:solidFill>
              <a:latin typeface="Bodoni MT" pitchFamily="18" charset="0"/>
            </a:endParaRPr>
          </a:p>
          <a:p>
            <a:pPr marL="0" indent="0" eaLnBrk="1" hangingPunct="1">
              <a:buClr>
                <a:srgbClr val="FF0066"/>
              </a:buClr>
              <a:buFontTx/>
              <a:buNone/>
            </a:pPr>
            <a:r>
              <a:rPr lang="tr-TR" b="1">
                <a:solidFill>
                  <a:schemeClr val="tx1"/>
                </a:solidFill>
                <a:latin typeface="Bodoni MT" pitchFamily="18" charset="0"/>
              </a:rPr>
              <a:t>   Kirli eller ve  kirli sular ile bulaşır.</a:t>
            </a:r>
            <a:endParaRPr lang="tr-TR">
              <a:solidFill>
                <a:schemeClr val="tx1"/>
              </a:solidFill>
              <a:latin typeface="Bodoni MT" pitchFamily="18" charset="0"/>
            </a:endParaRPr>
          </a:p>
        </p:txBody>
      </p:sp>
      <p:pic>
        <p:nvPicPr>
          <p:cNvPr id="1946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 rot="21447907">
            <a:off x="5580063" y="3046413"/>
            <a:ext cx="3167062" cy="3024187"/>
          </a:xfrm>
          <a:noFill/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2143125"/>
            <a:ext cx="8215313" cy="33702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tr-TR" sz="3600" b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SAĞLIĞINIZI KORUMAK ELİNİZDE</a:t>
            </a:r>
          </a:p>
          <a:p>
            <a:pPr algn="ctr" eaLnBrk="1" hangingPunct="1">
              <a:buFontTx/>
              <a:buNone/>
            </a:pPr>
            <a:r>
              <a:rPr lang="tr-TR" altLang="tr-TR" sz="3600" b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ELLERİNİZİ YIKAYINIZ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0825" y="333375"/>
            <a:ext cx="8893175" cy="5835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altLang="tr-TR" sz="2800" dirty="0">
                <a:solidFill>
                  <a:srgbClr val="0070C0"/>
                </a:solidFill>
              </a:rPr>
              <a:t>El yıkama bir toplumu önemli hastalıkların çoğundan korur.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800" dirty="0"/>
              <a:t>Bu nedenle;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/>
              <a:t>Yiyecek hazırlamadan önce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/>
              <a:t>Tuvalet gereksiniminin giderilmesinden sonra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/>
              <a:t>Buruna dokunulduğunda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/>
              <a:t>Hayvanlara dokunulduğunda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/>
              <a:t>Hapşırıp, öksürdükten sonra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/>
              <a:t>Kimyasallarla, elleri kirleten işlerle, boyalarla uğraşıldığında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/>
              <a:t>Çöp ve atıklara dokunulduğunda,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800" dirty="0"/>
              <a:t>eller iyice yıkanmalıdır.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1284</Words>
  <Application>Microsoft Office PowerPoint</Application>
  <PresentationFormat>Ekran Gösterisi (4:3)</PresentationFormat>
  <Paragraphs>212</Paragraphs>
  <Slides>42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2</vt:i4>
      </vt:variant>
      <vt:variant>
        <vt:lpstr>Slayt Başlıkları</vt:lpstr>
      </vt:variant>
      <vt:variant>
        <vt:i4>42</vt:i4>
      </vt:variant>
    </vt:vector>
  </HeadingPairs>
  <TitlesOfParts>
    <vt:vector size="52" baseType="lpstr">
      <vt:lpstr>Arial</vt:lpstr>
      <vt:lpstr>Bodoni MT</vt:lpstr>
      <vt:lpstr>Calibri</vt:lpstr>
      <vt:lpstr>Cambria</vt:lpstr>
      <vt:lpstr>Tahoma</vt:lpstr>
      <vt:lpstr>Times New Roman</vt:lpstr>
      <vt:lpstr>Wingdings</vt:lpstr>
      <vt:lpstr>Ofis Teması</vt:lpstr>
      <vt:lpstr>Photo Editor Fotoğrafı</vt:lpstr>
      <vt:lpstr>MS_ClipArt_Gallery.2</vt:lpstr>
      <vt:lpstr>HİJYEN EĞİTİMİ </vt:lpstr>
      <vt:lpstr>HİJYEN EĞİTİMİ PROGRAMI</vt:lpstr>
      <vt:lpstr>KİŞİSEL HİJYEN</vt:lpstr>
      <vt:lpstr>PowerPoint Sunusu</vt:lpstr>
      <vt:lpstr>KİŞİSEL HİJYEN</vt:lpstr>
      <vt:lpstr>Mikroorganizmalar </vt:lpstr>
      <vt:lpstr>  Mikroorganizmalar Nasıl Bulaşır?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Nemli ortamlar çok tehlikelidir, bakteriler dakikalar içinde hızla çoğalır.</vt:lpstr>
      <vt:lpstr>PowerPoint Sunusu</vt:lpstr>
      <vt:lpstr>PowerPoint Sunusu</vt:lpstr>
      <vt:lpstr>TEMİZLİK VE DEZENFEKSİYON</vt:lpstr>
      <vt:lpstr>KULLANILAN MALZEMELERİN TEMİZLİĞİ</vt:lpstr>
      <vt:lpstr>PowerPoint Sunusu</vt:lpstr>
      <vt:lpstr>GIDALARIN SAKLAMA KOŞULLARI VE MUTFAK</vt:lpstr>
      <vt:lpstr>GIDALARIN SAKLAMA KOŞULLARI VE MUTFAK</vt:lpstr>
      <vt:lpstr>GIDALARIN SAKLAMA KOŞULLARI VE MUTFAK</vt:lpstr>
      <vt:lpstr>GIDALARIN SAKLAMA KOŞULLARI VE MUTFAK</vt:lpstr>
      <vt:lpstr>GIDALARIN SAKLAMA KOŞULLARI VE MUTFAK</vt:lpstr>
      <vt:lpstr>Hijyen İçin Mutfak Kuralları</vt:lpstr>
      <vt:lpstr>Hijyen İçin Mutfak Kuralları</vt:lpstr>
      <vt:lpstr>Hijyen İçin Mutfak Kuralları</vt:lpstr>
      <vt:lpstr>Hijyen İçin Mutfak Kuralları</vt:lpstr>
      <vt:lpstr>Hijyen İçin Mutfak Kuralları</vt:lpstr>
      <vt:lpstr>Hijyen İçin Mutfak Kuralları</vt:lpstr>
      <vt:lpstr>Hijyen İçin Mutfak Kuralları</vt:lpstr>
      <vt:lpstr>Hijyen İçin Mutfak Kuralları</vt:lpstr>
      <vt:lpstr>Hijyen İçin Mutfak Kuralları</vt:lpstr>
      <vt:lpstr>Sonuç</vt:lpstr>
      <vt:lpstr>ZEHİRLENMELER VE BULAŞICI HASTALIKLAR</vt:lpstr>
      <vt:lpstr>ZEHİRLENMELER VE BULAŞICI HASTALIKLAR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HİJYEN EĞİTİMİ </dc:title>
  <dc:creator>Hp</dc:creator>
  <cp:lastModifiedBy>Pc</cp:lastModifiedBy>
  <cp:revision>12</cp:revision>
  <dcterms:created xsi:type="dcterms:W3CDTF">2016-09-23T08:23:10Z</dcterms:created>
  <dcterms:modified xsi:type="dcterms:W3CDTF">2016-11-12T19:33:54Z</dcterms:modified>
</cp:coreProperties>
</file>